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256" r:id="rId2"/>
    <p:sldId id="346" r:id="rId3"/>
    <p:sldId id="812" r:id="rId4"/>
    <p:sldId id="985" r:id="rId5"/>
    <p:sldId id="1030" r:id="rId6"/>
    <p:sldId id="1067" r:id="rId7"/>
    <p:sldId id="1068" r:id="rId8"/>
    <p:sldId id="1075" r:id="rId9"/>
    <p:sldId id="1070" r:id="rId10"/>
    <p:sldId id="1071" r:id="rId11"/>
    <p:sldId id="1072" r:id="rId12"/>
    <p:sldId id="1073" r:id="rId13"/>
    <p:sldId id="1074" r:id="rId14"/>
    <p:sldId id="1060" r:id="rId15"/>
    <p:sldId id="1065" r:id="rId16"/>
    <p:sldId id="1080" r:id="rId17"/>
    <p:sldId id="1117" r:id="rId18"/>
    <p:sldId id="1066" r:id="rId19"/>
    <p:sldId id="1076" r:id="rId20"/>
    <p:sldId id="1078" r:id="rId21"/>
    <p:sldId id="1077" r:id="rId22"/>
    <p:sldId id="1082" r:id="rId23"/>
    <p:sldId id="1085" r:id="rId24"/>
    <p:sldId id="1086" r:id="rId25"/>
    <p:sldId id="1180" r:id="rId26"/>
    <p:sldId id="1087" r:id="rId27"/>
    <p:sldId id="1182" r:id="rId28"/>
    <p:sldId id="1181" r:id="rId29"/>
    <p:sldId id="1083" r:id="rId30"/>
    <p:sldId id="1088" r:id="rId31"/>
    <p:sldId id="1089" r:id="rId32"/>
    <p:sldId id="1129" r:id="rId33"/>
    <p:sldId id="1130" r:id="rId34"/>
    <p:sldId id="1131" r:id="rId35"/>
    <p:sldId id="1132" r:id="rId36"/>
    <p:sldId id="1133" r:id="rId37"/>
    <p:sldId id="1134" r:id="rId38"/>
    <p:sldId id="1135" r:id="rId39"/>
    <p:sldId id="1136" r:id="rId40"/>
    <p:sldId id="1137" r:id="rId41"/>
    <p:sldId id="1138" r:id="rId42"/>
    <p:sldId id="1139" r:id="rId43"/>
    <p:sldId id="1140" r:id="rId44"/>
    <p:sldId id="1141" r:id="rId45"/>
    <p:sldId id="1142" r:id="rId46"/>
    <p:sldId id="1143" r:id="rId47"/>
    <p:sldId id="1144" r:id="rId48"/>
    <p:sldId id="1145" r:id="rId49"/>
    <p:sldId id="1146" r:id="rId50"/>
    <p:sldId id="1091" r:id="rId51"/>
    <p:sldId id="1183" r:id="rId52"/>
    <p:sldId id="1184" r:id="rId53"/>
    <p:sldId id="1185" r:id="rId54"/>
    <p:sldId id="1092" r:id="rId55"/>
    <p:sldId id="1093" r:id="rId56"/>
    <p:sldId id="1216" r:id="rId57"/>
    <p:sldId id="1217" r:id="rId58"/>
    <p:sldId id="1218" r:id="rId59"/>
    <p:sldId id="1219" r:id="rId60"/>
    <p:sldId id="1147" r:id="rId61"/>
    <p:sldId id="1148" r:id="rId62"/>
    <p:sldId id="1149" r:id="rId63"/>
    <p:sldId id="1150" r:id="rId64"/>
    <p:sldId id="1151" r:id="rId65"/>
    <p:sldId id="1152" r:id="rId66"/>
    <p:sldId id="1153" r:id="rId67"/>
    <p:sldId id="1154" r:id="rId68"/>
    <p:sldId id="1155" r:id="rId69"/>
    <p:sldId id="1156" r:id="rId70"/>
    <p:sldId id="1157" r:id="rId71"/>
    <p:sldId id="1158" r:id="rId72"/>
    <p:sldId id="1159" r:id="rId73"/>
    <p:sldId id="1160" r:id="rId74"/>
    <p:sldId id="1161" r:id="rId75"/>
    <p:sldId id="1220" r:id="rId76"/>
    <p:sldId id="1186" r:id="rId77"/>
    <p:sldId id="1188" r:id="rId78"/>
    <p:sldId id="1189" r:id="rId79"/>
    <p:sldId id="1190" r:id="rId80"/>
    <p:sldId id="1191" r:id="rId81"/>
    <p:sldId id="1221" r:id="rId82"/>
    <p:sldId id="1099" r:id="rId83"/>
    <p:sldId id="1195" r:id="rId84"/>
    <p:sldId id="1203" r:id="rId85"/>
    <p:sldId id="1206" r:id="rId86"/>
    <p:sldId id="1207" r:id="rId87"/>
    <p:sldId id="1208" r:id="rId88"/>
    <p:sldId id="1211" r:id="rId89"/>
    <p:sldId id="1212" r:id="rId90"/>
    <p:sldId id="1209" r:id="rId91"/>
    <p:sldId id="1210" r:id="rId92"/>
    <p:sldId id="1213" r:id="rId93"/>
    <p:sldId id="1214" r:id="rId94"/>
    <p:sldId id="1215" r:id="rId95"/>
    <p:sldId id="1100" r:id="rId96"/>
    <p:sldId id="1101" r:id="rId97"/>
    <p:sldId id="1102" r:id="rId98"/>
    <p:sldId id="1103" r:id="rId99"/>
    <p:sldId id="1104" r:id="rId100"/>
    <p:sldId id="1162" r:id="rId101"/>
    <p:sldId id="1173" r:id="rId102"/>
    <p:sldId id="1174" r:id="rId103"/>
    <p:sldId id="1175" r:id="rId104"/>
    <p:sldId id="1176" r:id="rId105"/>
    <p:sldId id="1163" r:id="rId106"/>
    <p:sldId id="1164" r:id="rId107"/>
    <p:sldId id="1165" r:id="rId108"/>
    <p:sldId id="1166" r:id="rId109"/>
    <p:sldId id="1167" r:id="rId110"/>
    <p:sldId id="1168" r:id="rId111"/>
    <p:sldId id="1169" r:id="rId112"/>
    <p:sldId id="1170" r:id="rId113"/>
    <p:sldId id="1171" r:id="rId114"/>
    <p:sldId id="1172" r:id="rId115"/>
    <p:sldId id="1222" r:id="rId116"/>
    <p:sldId id="1177" r:id="rId117"/>
    <p:sldId id="1108" r:id="rId118"/>
    <p:sldId id="1109" r:id="rId119"/>
    <p:sldId id="1110" r:id="rId120"/>
    <p:sldId id="1178" r:id="rId121"/>
    <p:sldId id="1111" r:id="rId122"/>
    <p:sldId id="1113" r:id="rId123"/>
    <p:sldId id="1118" r:id="rId124"/>
    <p:sldId id="1119" r:id="rId125"/>
    <p:sldId id="1128" r:id="rId126"/>
    <p:sldId id="1127" r:id="rId127"/>
    <p:sldId id="1126" r:id="rId128"/>
    <p:sldId id="1125" r:id="rId129"/>
    <p:sldId id="1124" r:id="rId130"/>
    <p:sldId id="1123" r:id="rId131"/>
    <p:sldId id="1122" r:id="rId132"/>
    <p:sldId id="1120" r:id="rId133"/>
    <p:sldId id="1121" r:id="rId134"/>
    <p:sldId id="1223" r:id="rId135"/>
    <p:sldId id="1224" r:id="rId136"/>
    <p:sldId id="1114" r:id="rId137"/>
    <p:sldId id="1179" r:id="rId138"/>
    <p:sldId id="1200" r:id="rId139"/>
    <p:sldId id="1201" r:id="rId140"/>
    <p:sldId id="1202" r:id="rId141"/>
    <p:sldId id="1063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6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D04D6-D0D9-4D38-B5F9-E188501609BC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C52CF-77FF-4728-AC46-7FDF2DDB4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8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07C8-C6B4-4CD8-888E-A9242343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8E0AB-8004-4216-9113-CA875A14A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1C30-9951-4952-9812-3DDD9714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E1D3-B988-4596-B08D-916A6D43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0C31-1B1A-4BFA-A6BB-9B553EA7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67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0A75-6F7A-4013-82A9-1D506389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26E38-1471-4164-9697-F90D23087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1421-8164-4837-A9BA-994E25D3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C723-DE1C-41F4-BEC5-D70FFCFD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4F56-DB7A-44B5-8D47-62B1CC26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17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31CC5-2502-4820-A9AF-8FEA63874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5BD6F-914D-4021-9257-4AF6A5DF1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C1DE3-2B73-4854-9D05-27308119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E4F9-C88C-4220-A8E2-8D4B2F35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EAD2-B00C-4A7C-8CCB-4C0B2DF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87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4F84-1CAF-4357-A802-3E12FBAE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D7A3-9816-4C7E-8DEA-418F8003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60FB-2244-491B-9B8C-99C831C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4DAB-80C2-4975-94A1-C30AF3B0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DDAF-557F-456D-9E0F-E6D5C7C6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3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6FBA-783D-4F98-BE2D-5C425348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98D06-1D9D-4389-A96F-59170B90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437-690C-47EA-A895-76951298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C9E3-912F-4627-91EF-586F2237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62C51-7B97-44AB-852E-ED35F772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7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C624-A71B-41C5-8B6E-E221CEC7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793E-1E47-4037-A9E0-F06FD6191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4A643-7091-4302-89BE-74BDDD7D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6FFB3-2983-45E0-A464-9935D34A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0079-C5DE-4120-B9ED-87707E55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2123A-5AAF-4010-B37F-FEBA9289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DDB5-E34E-4730-9295-9D4784F1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DA196-4ECB-4CFF-B7E2-55A05D45F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A32E3-22EE-4178-9EB1-7956BAA2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4830E-9AD9-41BC-A17B-AB609958E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0BF6E-2A82-4027-A937-2968AA5D3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CC462-3797-41E7-BF9F-D81EE367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916E1-7B4E-4BD2-B4C9-F0B781C8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F8DB-185E-4B00-9A1B-3C18CEEA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64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39EB-1F8A-406F-A1CB-697BFBFF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70B29-4BC1-4F13-85B4-E6E92BAC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F8C6A-F7A6-4F46-9CB4-B9C7F0D7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863B9-CBE4-4EE3-985F-0F003797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4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16DFF-697F-4C08-B2A6-0F5B4F44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A63EE-E625-4966-AC04-A01FB1B8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0E43-74A7-4D09-8350-FB300EDF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4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2399-581C-4DF4-81FF-C18F7D07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869B-5D4E-41BE-ADD1-D6FD964D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7C02D-947C-41EE-A317-D20B525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A82-0ED0-4D88-8262-D26506C6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585A-6C2F-479A-8236-7092A0A8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6AE92-C36A-46DE-8006-07F0C269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1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AD20-DB79-4402-982A-8C2A84E9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53902-4520-4A7D-85FF-24545DB85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C471-4471-4146-8049-C37629D2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A2F3C-8D82-4F01-BB69-566729B6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04FC6-100B-400F-990E-691AB97C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59346-4EE9-4CAC-9D8E-7F907AE6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1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70429-64C7-460F-A13E-281AFCD8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DD41-8E19-4273-B74D-4EB8465C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95D63-E6D1-4853-BEE5-35B26A583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D9A00-D201-409A-9BB5-FC407A5A691F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DF04F-CCA2-4D53-8ADC-5D18929AB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02FB-444F-4469-92D5-41673D3BD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3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Image_Datasets/Caltech256/imag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Image_Datasets/Caltech256/imag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Image_Datasets/Caltech256/imag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6D02-4ADD-464F-9EB7-14F92D6D4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D2038-8532-4756-A222-E42971056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Feature Extraction II</a:t>
            </a:r>
          </a:p>
        </p:txBody>
      </p:sp>
    </p:spTree>
    <p:extLst>
      <p:ext uri="{BB962C8B-B14F-4D97-AF65-F5344CB8AC3E}">
        <p14:creationId xmlns:p14="http://schemas.microsoft.com/office/powerpoint/2010/main" val="345561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5A1F310-D139-4D9C-BC77-FA6B2807A912}"/>
              </a:ext>
            </a:extLst>
          </p:cNvPr>
          <p:cNvSpPr/>
          <p:nvPr/>
        </p:nvSpPr>
        <p:spPr>
          <a:xfrm>
            <a:off x="1698291" y="2377021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9292F7-B2E0-4315-86DE-E5A68E6DC92B}"/>
              </a:ext>
            </a:extLst>
          </p:cNvPr>
          <p:cNvSpPr/>
          <p:nvPr/>
        </p:nvSpPr>
        <p:spPr>
          <a:xfrm>
            <a:off x="2011680" y="1706718"/>
            <a:ext cx="6756400" cy="691042"/>
          </a:xfrm>
          <a:custGeom>
            <a:avLst/>
            <a:gdLst>
              <a:gd name="connsiteX0" fmla="*/ 0 w 6756400"/>
              <a:gd name="connsiteY0" fmla="*/ 691042 h 691042"/>
              <a:gd name="connsiteX1" fmla="*/ 1574800 w 6756400"/>
              <a:gd name="connsiteY1" fmla="*/ 162 h 691042"/>
              <a:gd name="connsiteX2" fmla="*/ 6756400 w 6756400"/>
              <a:gd name="connsiteY2" fmla="*/ 640242 h 69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6400" h="691042">
                <a:moveTo>
                  <a:pt x="0" y="691042"/>
                </a:moveTo>
                <a:cubicBezTo>
                  <a:pt x="224366" y="349835"/>
                  <a:pt x="448733" y="8629"/>
                  <a:pt x="1574800" y="162"/>
                </a:cubicBezTo>
                <a:cubicBezTo>
                  <a:pt x="2700867" y="-8305"/>
                  <a:pt x="4728633" y="315968"/>
                  <a:pt x="6756400" y="640242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8E8B50-4465-488D-B85F-A7807481666D}"/>
              </a:ext>
            </a:extLst>
          </p:cNvPr>
          <p:cNvSpPr/>
          <p:nvPr/>
        </p:nvSpPr>
        <p:spPr>
          <a:xfrm>
            <a:off x="171612" y="1530559"/>
            <a:ext cx="230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For each local gradient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02D6C-5E37-4AAE-B9A5-7685C6F3F73C}"/>
              </a:ext>
            </a:extLst>
          </p:cNvPr>
          <p:cNvSpPr/>
          <p:nvPr/>
        </p:nvSpPr>
        <p:spPr>
          <a:xfrm>
            <a:off x="7938521" y="1472124"/>
            <a:ext cx="1865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Find the nearest bin and add one: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AA924-BCEF-4AFF-A7E3-FE7D2C727DC2}"/>
              </a:ext>
            </a:extLst>
          </p:cNvPr>
          <p:cNvCxnSpPr>
            <a:cxnSpLocks/>
          </p:cNvCxnSpPr>
          <p:nvPr/>
        </p:nvCxnSpPr>
        <p:spPr>
          <a:xfrm flipV="1">
            <a:off x="8974317" y="3931920"/>
            <a:ext cx="0" cy="218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964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166710-023C-4C4E-A9C9-3B42C5135C63}"/>
              </a:ext>
            </a:extLst>
          </p:cNvPr>
          <p:cNvCxnSpPr/>
          <p:nvPr/>
        </p:nvCxnSpPr>
        <p:spPr>
          <a:xfrm flipH="1" flipV="1">
            <a:off x="3749040" y="5709920"/>
            <a:ext cx="11684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A657CF-29AA-4486-9B5F-08DE82EFC6C7}"/>
              </a:ext>
            </a:extLst>
          </p:cNvPr>
          <p:cNvSpPr txBox="1"/>
          <p:nvPr/>
        </p:nvSpPr>
        <p:spPr>
          <a:xfrm>
            <a:off x="4998720" y="6118274"/>
            <a:ext cx="22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(One guess is out of sight over here…)</a:t>
            </a:r>
          </a:p>
        </p:txBody>
      </p:sp>
    </p:spTree>
    <p:extLst>
      <p:ext uri="{BB962C8B-B14F-4D97-AF65-F5344CB8AC3E}">
        <p14:creationId xmlns:p14="http://schemas.microsoft.com/office/powerpoint/2010/main" val="2312403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1220239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3684556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993929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5740864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8814464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264132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9861627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736013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41825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B717D7-7A4E-46E2-82F8-29047B347F6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F9669-50F7-4BE7-A60C-9C34593AB297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06EA08-5661-46C3-9F88-C64257F256DD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3A935E-8C5D-4DC2-8E76-AF9F74B3EB9D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DBC160-191F-4C1C-8291-867F00B3363D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65EFFE-9EE8-4DFE-A99C-5665E8DB126E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2AA682-09E1-4A19-9CA4-824DFDD79657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AD3CA8-DD67-4D89-A482-CD82B67809D1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D5E092-6545-4D76-93E9-1AE5AEF6E873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D1A49A-00B0-43AB-9235-DE5641EC958F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A9F3DF-B56A-4590-B1B9-EEDC268AD922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B84B74-6636-4081-8CAB-56859553C7C5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FCE8A8-DB1F-4197-8FF0-27BBD010660B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3A7F40-BEA2-48B1-9A90-044BF7C6C9A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4D76D9-D204-4F04-B259-6E0EABCA7002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700A0-14F3-4349-9B92-91B972695C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66570A-31B2-4B9E-9779-CF63C5FFCD54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42385A-35C0-4EE6-AF75-E96E70AFF1D2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BCEEC-7691-41B2-80E9-74943C0E5658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5A113F-A25F-4C99-ACD3-5F5BB7D14B87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378882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860362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7887641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044615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2013758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756193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0F992-FBAF-47B2-B950-28CE7E5E46F5}"/>
              </a:ext>
            </a:extLst>
          </p:cNvPr>
          <p:cNvSpPr txBox="1"/>
          <p:nvPr/>
        </p:nvSpPr>
        <p:spPr>
          <a:xfrm>
            <a:off x="7384329" y="6437473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Full video available on Moodle</a:t>
            </a:r>
          </a:p>
        </p:txBody>
      </p:sp>
    </p:spTree>
    <p:extLst>
      <p:ext uri="{BB962C8B-B14F-4D97-AF65-F5344CB8AC3E}">
        <p14:creationId xmlns:p14="http://schemas.microsoft.com/office/powerpoint/2010/main" val="1347555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410B-CEA0-4E22-9EA1-C75BC038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C8256-70C5-4E4F-BE99-DDBFC571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[memberships, clusters] =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data,k,'Start','uniform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GB" dirty="0">
                <a:solidFill>
                  <a:srgbClr val="FF0000"/>
                </a:solidFill>
              </a:rPr>
              <a:t>Performs K-means clustering on the values in data, using a particular value of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</a:p>
          <a:p>
            <a:r>
              <a:rPr lang="en-GB" dirty="0">
                <a:solidFill>
                  <a:srgbClr val="FF0000"/>
                </a:solidFill>
              </a:rPr>
              <a:t>The name-value pair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Start','uniform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dirty="0">
                <a:solidFill>
                  <a:srgbClr val="FF0000"/>
                </a:solidFill>
              </a:rPr>
              <a:t> means that the initial guesses for the cluster centres are random (within the min/max of the data)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memberships</a:t>
            </a:r>
            <a:r>
              <a:rPr lang="en-GB" dirty="0">
                <a:solidFill>
                  <a:srgbClr val="FF0000"/>
                </a:solidFill>
              </a:rPr>
              <a:t> = an array of indices, mapping each row of data to the cluster it belongs to</a:t>
            </a:r>
          </a:p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clusters</a:t>
            </a:r>
            <a:r>
              <a:rPr lang="en-GB" dirty="0">
                <a:solidFill>
                  <a:srgbClr val="FF0000"/>
                </a:solidFill>
              </a:rPr>
              <a:t> = a matrix containing the coordinates of the cluster centres (sometimes called “centroids”) one cluster per row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92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BD4E-1057-4F8E-8416-895E933E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8F64-899F-4BC5-8EE4-BCB8A88F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example was interesting, but we could look at the data to make a sensible estimate of the value of K visually…</a:t>
            </a:r>
          </a:p>
          <a:p>
            <a:r>
              <a:rPr lang="en-GB" dirty="0"/>
              <a:t>…What about the more general case</a:t>
            </a:r>
          </a:p>
          <a:p>
            <a:pPr lvl="1"/>
            <a:r>
              <a:rPr lang="en-GB" dirty="0"/>
              <a:t>Data may be high-dimensional (&gt;&gt;2D)</a:t>
            </a:r>
          </a:p>
          <a:p>
            <a:pPr lvl="1"/>
            <a:r>
              <a:rPr lang="en-GB" dirty="0"/>
              <a:t>Much harder to visualise…</a:t>
            </a:r>
          </a:p>
        </p:txBody>
      </p:sp>
    </p:spTree>
    <p:extLst>
      <p:ext uri="{BB962C8B-B14F-4D97-AF65-F5344CB8AC3E}">
        <p14:creationId xmlns:p14="http://schemas.microsoft.com/office/powerpoint/2010/main" val="13795778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BD4E-1057-4F8E-8416-895E933E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8F64-899F-4BC5-8EE4-BCB8A88F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Idea: in a “good” cluster, all the points tend to be similar (high homogeneity, low heterogeneity)</a:t>
            </a:r>
          </a:p>
          <a:p>
            <a:r>
              <a:rPr lang="en-GB" dirty="0"/>
              <a:t>You read in Lantz that there are different measures of homogeneity/heterogeneity</a:t>
            </a:r>
          </a:p>
          <a:p>
            <a:r>
              <a:rPr lang="en-GB" dirty="0"/>
              <a:t>A good measure of heterogeneity is just to just sum up the distances between points in a cluster and the cluster centre</a:t>
            </a:r>
          </a:p>
          <a:p>
            <a:pPr lvl="1"/>
            <a:r>
              <a:rPr lang="en-GB" dirty="0"/>
              <a:t>If they are all similar, they will lie nearby, and the sum of distances will be small [low heterogeneity, high homogeneity]</a:t>
            </a:r>
          </a:p>
          <a:p>
            <a:pPr lvl="1"/>
            <a:r>
              <a:rPr lang="en-GB" dirty="0"/>
              <a:t>If they are all dissimilar, they will lie far apart, and the sum of distances will be large [high heterogeneity, low homogeneity]</a:t>
            </a:r>
          </a:p>
        </p:txBody>
      </p:sp>
    </p:spTree>
    <p:extLst>
      <p:ext uri="{BB962C8B-B14F-4D97-AF65-F5344CB8AC3E}">
        <p14:creationId xmlns:p14="http://schemas.microsoft.com/office/powerpoint/2010/main" val="11524290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BD4E-1057-4F8E-8416-895E933E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8F64-899F-4BC5-8EE4-BCB8A88F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higher you raise the value of K the greater the homogeneity within clusters</a:t>
            </a:r>
          </a:p>
          <a:p>
            <a:pPr lvl="1"/>
            <a:r>
              <a:rPr lang="en-GB" dirty="0"/>
              <a:t>You end up with a single point in every cluster…</a:t>
            </a:r>
          </a:p>
          <a:p>
            <a:r>
              <a:rPr lang="en-GB" dirty="0"/>
              <a:t>“The goal is not to maximize homogeneity or minimize heterogeneity, but rather to find K so that there are diminishing returns beyond that point” [Lantz, Chapter 9]</a:t>
            </a:r>
          </a:p>
          <a:p>
            <a:r>
              <a:rPr lang="en-GB" dirty="0">
                <a:solidFill>
                  <a:srgbClr val="FF0000"/>
                </a:solidFill>
              </a:rPr>
              <a:t>See for practice questions: Idea of the “elbow plot”</a:t>
            </a:r>
          </a:p>
          <a:p>
            <a:r>
              <a:rPr lang="en-GB" dirty="0">
                <a:solidFill>
                  <a:srgbClr val="FF0000"/>
                </a:solidFill>
              </a:rPr>
              <a:t>Some measure of heterogeneity plotted against K should trace out the </a:t>
            </a:r>
            <a:r>
              <a:rPr lang="en-GB" i="1" dirty="0">
                <a:solidFill>
                  <a:srgbClr val="FF0000"/>
                </a:solidFill>
              </a:rPr>
              <a:t>approximate</a:t>
            </a:r>
            <a:r>
              <a:rPr lang="en-GB" dirty="0">
                <a:solidFill>
                  <a:srgbClr val="FF0000"/>
                </a:solidFill>
              </a:rPr>
              <a:t> shape of a bent arm</a:t>
            </a:r>
          </a:p>
          <a:p>
            <a:r>
              <a:rPr lang="en-GB" dirty="0">
                <a:solidFill>
                  <a:srgbClr val="FF0000"/>
                </a:solidFill>
              </a:rPr>
              <a:t>You’re looking for the “elbow” – the kink in the line beyond which the reductions in heterogeneity are less significant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355392-9084-49D9-B7A7-D81A81A2A5FB}"/>
              </a:ext>
            </a:extLst>
          </p:cNvPr>
          <p:cNvCxnSpPr/>
          <p:nvPr/>
        </p:nvCxnSpPr>
        <p:spPr>
          <a:xfrm flipV="1">
            <a:off x="10170160" y="5648960"/>
            <a:ext cx="0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979021-4D3F-4132-9D2F-0C7F7B6FE10B}"/>
              </a:ext>
            </a:extLst>
          </p:cNvPr>
          <p:cNvCxnSpPr/>
          <p:nvPr/>
        </p:nvCxnSpPr>
        <p:spPr>
          <a:xfrm>
            <a:off x="10170160" y="658368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50D78E4-5F85-4F86-A654-4B0C1D716384}"/>
              </a:ext>
            </a:extLst>
          </p:cNvPr>
          <p:cNvSpPr/>
          <p:nvPr/>
        </p:nvSpPr>
        <p:spPr>
          <a:xfrm>
            <a:off x="10322560" y="5659120"/>
            <a:ext cx="1066800" cy="802640"/>
          </a:xfrm>
          <a:custGeom>
            <a:avLst/>
            <a:gdLst>
              <a:gd name="connsiteX0" fmla="*/ 0 w 1066800"/>
              <a:gd name="connsiteY0" fmla="*/ 0 h 802640"/>
              <a:gd name="connsiteX1" fmla="*/ 193040 w 1066800"/>
              <a:gd name="connsiteY1" fmla="*/ 538480 h 802640"/>
              <a:gd name="connsiteX2" fmla="*/ 335280 w 1066800"/>
              <a:gd name="connsiteY2" fmla="*/ 741680 h 802640"/>
              <a:gd name="connsiteX3" fmla="*/ 1066800 w 1066800"/>
              <a:gd name="connsiteY3" fmla="*/ 80264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802640">
                <a:moveTo>
                  <a:pt x="0" y="0"/>
                </a:moveTo>
                <a:lnTo>
                  <a:pt x="193040" y="538480"/>
                </a:lnTo>
                <a:lnTo>
                  <a:pt x="335280" y="741680"/>
                </a:lnTo>
                <a:lnTo>
                  <a:pt x="1066800" y="8026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74829B-58FB-4320-A283-DA542B651398}"/>
              </a:ext>
            </a:extLst>
          </p:cNvPr>
          <p:cNvCxnSpPr>
            <a:cxnSpLocks/>
          </p:cNvCxnSpPr>
          <p:nvPr/>
        </p:nvCxnSpPr>
        <p:spPr>
          <a:xfrm flipV="1">
            <a:off x="10322560" y="6461760"/>
            <a:ext cx="274320" cy="223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5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286CC2-42BF-4C1D-95A4-8B7398E1A395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E2D1C-956B-447C-B30D-CC7D115BD761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2E4652-88F3-4C87-9811-431B16F25B8A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97F26B-3043-496D-A030-A50E2F98935D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8F34C1-8DE6-48BE-A861-F37946B35C1E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4AB116-5B32-4B1F-BC8B-4EC39F9C4AD6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BB163-4FCA-4C7B-AAC8-A08D3B694473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C4E55-9A5A-4475-B417-128B489C508B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00EADB-ABCC-4E48-AE12-34BEF0A459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8235" y="6205779"/>
          <a:ext cx="381101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377">
                  <a:extLst>
                    <a:ext uri="{9D8B030D-6E8A-4147-A177-3AD203B41FA5}">
                      <a16:colId xmlns:a16="http://schemas.microsoft.com/office/drawing/2014/main" val="3771831197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502317194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351901502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58271161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068003530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938837883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72260479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2040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28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87F23-362D-4DFA-83CF-73941FFBE390}"/>
              </a:ext>
            </a:extLst>
          </p:cNvPr>
          <p:cNvSpPr txBox="1"/>
          <p:nvPr/>
        </p:nvSpPr>
        <p:spPr>
          <a:xfrm>
            <a:off x="11109960" y="6083077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904D-9929-46DE-9EBD-36B19A60B607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B28BC-9D7E-406B-A176-9A10F9BD981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9CE37-4EDC-4FCA-9078-103BBFBBBDE8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07CA9-018A-4615-BAD7-88DEFC973A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7E12B-C545-44DB-8D4C-68669F76FEB7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41612-F772-41FD-8389-A35A7D66BBEF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4B360-8876-4982-98CE-4737D3C78F5A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6018-18A2-4C41-BDC8-0934066C22A2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009701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F918-9BDA-47A5-BBB8-E5473792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plots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F8A0-DBAC-46EE-8F7E-01361C66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[memberships, clusters,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k, 'Start', 'uniform');</a:t>
            </a:r>
          </a:p>
          <a:p>
            <a:r>
              <a:rPr lang="en-GB" dirty="0">
                <a:solidFill>
                  <a:srgbClr val="FF0000"/>
                </a:solidFill>
              </a:rPr>
              <a:t>The extra return value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</a:rPr>
              <a:t> holds, for every cluster, the sum of distances between all the points in the cluster and the cluster centre</a:t>
            </a:r>
          </a:p>
          <a:p>
            <a:r>
              <a:rPr lang="en-GB" dirty="0">
                <a:solidFill>
                  <a:srgbClr val="FF0000"/>
                </a:solidFill>
              </a:rPr>
              <a:t>You can add up all the elements of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</a:rPr>
              <a:t> for an overall picture – in a single number – of homogeneity/heterogeneity in the clustering result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Low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</a:rPr>
              <a:t> = low heterogeneity, high homogeneity [good]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High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</a:rPr>
              <a:t> = high heterogeneity, low homogeneity [bad]</a:t>
            </a:r>
          </a:p>
        </p:txBody>
      </p:sp>
    </p:spTree>
    <p:extLst>
      <p:ext uri="{BB962C8B-B14F-4D97-AF65-F5344CB8AC3E}">
        <p14:creationId xmlns:p14="http://schemas.microsoft.com/office/powerpoint/2010/main" val="421164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1B9-4052-4996-A5C3-3215E0F7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elbow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2D637-5015-43F6-865D-092FB0B4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elbow method provides a good guide…</a:t>
            </a:r>
          </a:p>
          <a:p>
            <a:r>
              <a:rPr lang="en-GB" dirty="0"/>
              <a:t>…But it’s not an exact science</a:t>
            </a:r>
          </a:p>
          <a:p>
            <a:r>
              <a:rPr lang="en-GB" dirty="0"/>
              <a:t>Can be difficult to decide on an exact K…</a:t>
            </a:r>
          </a:p>
          <a:p>
            <a:r>
              <a:rPr lang="en-GB" dirty="0"/>
              <a:t>…But it can certainly help you to get K in the correct range</a:t>
            </a:r>
          </a:p>
          <a:p>
            <a:r>
              <a:rPr lang="en-GB" dirty="0"/>
              <a:t>…And you can always use it for visualisation – even if you’re working in a high-dimensional space</a:t>
            </a:r>
          </a:p>
          <a:p>
            <a:endParaRPr lang="en-GB" dirty="0"/>
          </a:p>
          <a:p>
            <a:r>
              <a:rPr lang="en-GB" dirty="0"/>
              <a:t>Let’s have a look at an animated elbow plot for our synthetic data (where we know that K=6 is probably the best choice…)</a:t>
            </a:r>
          </a:p>
        </p:txBody>
      </p:sp>
    </p:spTree>
    <p:extLst>
      <p:ext uri="{BB962C8B-B14F-4D97-AF65-F5344CB8AC3E}">
        <p14:creationId xmlns:p14="http://schemas.microsoft.com/office/powerpoint/2010/main" val="2203743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7"/>
          </a:xfrm>
        </p:spPr>
      </p:pic>
    </p:spTree>
    <p:extLst>
      <p:ext uri="{BB962C8B-B14F-4D97-AF65-F5344CB8AC3E}">
        <p14:creationId xmlns:p14="http://schemas.microsoft.com/office/powerpoint/2010/main" val="30366721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28237308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407246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38620104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9113633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29911468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8053129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227079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286CC2-42BF-4C1D-95A4-8B7398E1A395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E2D1C-956B-447C-B30D-CC7D115BD761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2E4652-88F3-4C87-9811-431B16F25B8A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97F26B-3043-496D-A030-A50E2F98935D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8F34C1-8DE6-48BE-A861-F37946B35C1E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4AB116-5B32-4B1F-BC8B-4EC39F9C4AD6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BB163-4FCA-4C7B-AAC8-A08D3B694473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C4E55-9A5A-4475-B417-128B489C508B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00EADB-ABCC-4E48-AE12-34BEF0A45904}"/>
              </a:ext>
            </a:extLst>
          </p:cNvPr>
          <p:cNvGraphicFramePr>
            <a:graphicFrameLocks noGrp="1"/>
          </p:cNvGraphicFramePr>
          <p:nvPr/>
        </p:nvGraphicFramePr>
        <p:xfrm>
          <a:off x="7078235" y="6205779"/>
          <a:ext cx="381101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377">
                  <a:extLst>
                    <a:ext uri="{9D8B030D-6E8A-4147-A177-3AD203B41FA5}">
                      <a16:colId xmlns:a16="http://schemas.microsoft.com/office/drawing/2014/main" val="3771831197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502317194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351901502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58271161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068003530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938837883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72260479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2040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28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87F23-362D-4DFA-83CF-73941FFBE390}"/>
              </a:ext>
            </a:extLst>
          </p:cNvPr>
          <p:cNvSpPr txBox="1"/>
          <p:nvPr/>
        </p:nvSpPr>
        <p:spPr>
          <a:xfrm>
            <a:off x="11109960" y="6083077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904D-9929-46DE-9EBD-36B19A60B607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B28BC-9D7E-406B-A176-9A10F9BD981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9CE37-4EDC-4FCA-9078-103BBFBBBDE8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07CA9-018A-4615-BAD7-88DEFC973A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7E12B-C545-44DB-8D4C-68669F76FEB7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41612-F772-41FD-8389-A35A7D66BBEF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4B360-8876-4982-98CE-4737D3C78F5A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6018-18A2-4C41-BDC8-0934066C22A2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13B6D-27D7-451D-B6E7-FF32EB60DA29}"/>
              </a:ext>
            </a:extLst>
          </p:cNvPr>
          <p:cNvSpPr/>
          <p:nvPr/>
        </p:nvSpPr>
        <p:spPr>
          <a:xfrm>
            <a:off x="5517773" y="6199653"/>
            <a:ext cx="1488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Your features:</a:t>
            </a:r>
          </a:p>
        </p:txBody>
      </p:sp>
    </p:spTree>
    <p:extLst>
      <p:ext uri="{BB962C8B-B14F-4D97-AF65-F5344CB8AC3E}">
        <p14:creationId xmlns:p14="http://schemas.microsoft.com/office/powerpoint/2010/main" val="18281194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16924596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38224195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22727285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</p:spTree>
    <p:extLst>
      <p:ext uri="{BB962C8B-B14F-4D97-AF65-F5344CB8AC3E}">
        <p14:creationId xmlns:p14="http://schemas.microsoft.com/office/powerpoint/2010/main" val="3061848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66FD9D-AE07-4461-A851-693CF26C7BED}"/>
              </a:ext>
            </a:extLst>
          </p:cNvPr>
          <p:cNvSpPr txBox="1"/>
          <p:nvPr/>
        </p:nvSpPr>
        <p:spPr>
          <a:xfrm>
            <a:off x="7384329" y="6437473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Full video available on Moodle</a:t>
            </a:r>
          </a:p>
        </p:txBody>
      </p:sp>
    </p:spTree>
    <p:extLst>
      <p:ext uri="{BB962C8B-B14F-4D97-AF65-F5344CB8AC3E}">
        <p14:creationId xmlns:p14="http://schemas.microsoft.com/office/powerpoint/2010/main" val="4196194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7EE-6E07-4C3B-9639-313CE126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plot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148A1-1352-4DBB-A82E-9DF799C2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30370"/>
            <a:ext cx="10515598" cy="39418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66FD9D-AE07-4461-A851-693CF26C7BED}"/>
              </a:ext>
            </a:extLst>
          </p:cNvPr>
          <p:cNvSpPr txBox="1"/>
          <p:nvPr/>
        </p:nvSpPr>
        <p:spPr>
          <a:xfrm>
            <a:off x="7384329" y="6437473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Full video available on Moodle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96628-EF90-4AC8-B9AF-E75F2ACB657C}"/>
              </a:ext>
            </a:extLst>
          </p:cNvPr>
          <p:cNvCxnSpPr>
            <a:cxnSpLocks/>
          </p:cNvCxnSpPr>
          <p:nvPr/>
        </p:nvCxnSpPr>
        <p:spPr>
          <a:xfrm flipV="1">
            <a:off x="7853680" y="5232400"/>
            <a:ext cx="518160" cy="73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AB9F9F-152D-473E-A0B9-C624C1FDB27D}"/>
              </a:ext>
            </a:extLst>
          </p:cNvPr>
          <p:cNvSpPr txBox="1"/>
          <p:nvPr/>
        </p:nvSpPr>
        <p:spPr>
          <a:xfrm>
            <a:off x="6842760" y="605028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Would you have chosen K=6 as the elbow?</a:t>
            </a:r>
          </a:p>
        </p:txBody>
      </p:sp>
    </p:spTree>
    <p:extLst>
      <p:ext uri="{BB962C8B-B14F-4D97-AF65-F5344CB8AC3E}">
        <p14:creationId xmlns:p14="http://schemas.microsoft.com/office/powerpoint/2010/main" val="25894341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3BE0-81BA-4D3E-A048-27E05A3A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K-Means: 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073-C4E7-45F6-8D41-E4ACDFD8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You can get different answers (for given K) depending on the initialisation</a:t>
            </a:r>
          </a:p>
          <a:p>
            <a:r>
              <a:rPr lang="en-GB" dirty="0"/>
              <a:t>Looking for a global minimum in a possibly multi-modal surface</a:t>
            </a:r>
          </a:p>
          <a:p>
            <a:r>
              <a:rPr lang="en-GB" dirty="0"/>
              <a:t>Worth trying a few different initialisations</a:t>
            </a:r>
          </a:p>
          <a:p>
            <a:r>
              <a:rPr lang="en-GB" dirty="0">
                <a:solidFill>
                  <a:srgbClr val="FF0000"/>
                </a:solidFill>
              </a:rPr>
              <a:t>See for practice questions: the extra name-value pair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Replicates',N</a:t>
            </a:r>
            <a:r>
              <a:rPr lang="en-GB" dirty="0">
                <a:solidFill>
                  <a:srgbClr val="FF0000"/>
                </a:solidFill>
              </a:rPr>
              <a:t> lets you run the algorithm N times with N different initialisations (for a particular K), and returns the result with the lowest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/>
              <a:t>You may see </a:t>
            </a:r>
            <a:r>
              <a:rPr lang="en-GB" dirty="0" err="1"/>
              <a:t>Matlab</a:t>
            </a:r>
            <a:r>
              <a:rPr lang="en-GB" dirty="0"/>
              <a:t> warn about convergence not being reached</a:t>
            </a:r>
          </a:p>
          <a:p>
            <a:r>
              <a:rPr lang="en-GB" dirty="0"/>
              <a:t>This warning is based on whether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/>
              <a:t> is still changing</a:t>
            </a:r>
          </a:p>
          <a:p>
            <a:r>
              <a:rPr lang="en-GB" dirty="0">
                <a:solidFill>
                  <a:srgbClr val="FF0000"/>
                </a:solidFill>
              </a:rPr>
              <a:t>See for practice questions: you can change the default number of iterations (50) with the name-value pair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’,M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61013D0-1392-4BE3-BCB9-8EAA529C6C18}"/>
              </a:ext>
            </a:extLst>
          </p:cNvPr>
          <p:cNvSpPr/>
          <p:nvPr/>
        </p:nvSpPr>
        <p:spPr>
          <a:xfrm>
            <a:off x="9865360" y="1910080"/>
            <a:ext cx="1808480" cy="1199135"/>
          </a:xfrm>
          <a:custGeom>
            <a:avLst/>
            <a:gdLst>
              <a:gd name="connsiteX0" fmla="*/ 0 w 1808480"/>
              <a:gd name="connsiteY0" fmla="*/ 528320 h 1199135"/>
              <a:gd name="connsiteX1" fmla="*/ 314960 w 1808480"/>
              <a:gd name="connsiteY1" fmla="*/ 934720 h 1199135"/>
              <a:gd name="connsiteX2" fmla="*/ 599440 w 1808480"/>
              <a:gd name="connsiteY2" fmla="*/ 497840 h 1199135"/>
              <a:gd name="connsiteX3" fmla="*/ 955040 w 1808480"/>
              <a:gd name="connsiteY3" fmla="*/ 1198880 h 1199135"/>
              <a:gd name="connsiteX4" fmla="*/ 1219200 w 1808480"/>
              <a:gd name="connsiteY4" fmla="*/ 406400 h 1199135"/>
              <a:gd name="connsiteX5" fmla="*/ 1463040 w 1808480"/>
              <a:gd name="connsiteY5" fmla="*/ 772160 h 1199135"/>
              <a:gd name="connsiteX6" fmla="*/ 1808480 w 1808480"/>
              <a:gd name="connsiteY6" fmla="*/ 0 h 119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8480" h="1199135">
                <a:moveTo>
                  <a:pt x="0" y="528320"/>
                </a:moveTo>
                <a:cubicBezTo>
                  <a:pt x="107526" y="734060"/>
                  <a:pt x="215053" y="939800"/>
                  <a:pt x="314960" y="934720"/>
                </a:cubicBezTo>
                <a:cubicBezTo>
                  <a:pt x="414867" y="929640"/>
                  <a:pt x="492760" y="453813"/>
                  <a:pt x="599440" y="497840"/>
                </a:cubicBezTo>
                <a:cubicBezTo>
                  <a:pt x="706120" y="541867"/>
                  <a:pt x="851747" y="1214120"/>
                  <a:pt x="955040" y="1198880"/>
                </a:cubicBezTo>
                <a:cubicBezTo>
                  <a:pt x="1058333" y="1183640"/>
                  <a:pt x="1134533" y="477520"/>
                  <a:pt x="1219200" y="406400"/>
                </a:cubicBezTo>
                <a:cubicBezTo>
                  <a:pt x="1303867" y="335280"/>
                  <a:pt x="1364827" y="839893"/>
                  <a:pt x="1463040" y="772160"/>
                </a:cubicBezTo>
                <a:cubicBezTo>
                  <a:pt x="1561253" y="704427"/>
                  <a:pt x="1684866" y="352213"/>
                  <a:pt x="180848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B45834-798D-4980-BF79-FB27FECC46FA}"/>
              </a:ext>
            </a:extLst>
          </p:cNvPr>
          <p:cNvSpPr/>
          <p:nvPr/>
        </p:nvSpPr>
        <p:spPr>
          <a:xfrm>
            <a:off x="9875520" y="2367407"/>
            <a:ext cx="132080" cy="132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3904B4-54BB-4428-A501-45AEA438E931}"/>
              </a:ext>
            </a:extLst>
          </p:cNvPr>
          <p:cNvSpPr/>
          <p:nvPr/>
        </p:nvSpPr>
        <p:spPr>
          <a:xfrm>
            <a:off x="10962640" y="2225040"/>
            <a:ext cx="132080" cy="132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CE24AA-B733-4F99-8954-7633B0E32627}"/>
              </a:ext>
            </a:extLst>
          </p:cNvPr>
          <p:cNvSpPr/>
          <p:nvPr/>
        </p:nvSpPr>
        <p:spPr>
          <a:xfrm>
            <a:off x="10099040" y="2712847"/>
            <a:ext cx="132080" cy="132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A31B07-2BB5-4A82-B38C-8EC9B4713BB8}"/>
              </a:ext>
            </a:extLst>
          </p:cNvPr>
          <p:cNvCxnSpPr/>
          <p:nvPr/>
        </p:nvCxnSpPr>
        <p:spPr>
          <a:xfrm>
            <a:off x="9997440" y="2509647"/>
            <a:ext cx="1016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D7BAFFF-03BA-4992-B008-D5A1E7CC2535}"/>
              </a:ext>
            </a:extLst>
          </p:cNvPr>
          <p:cNvSpPr/>
          <p:nvPr/>
        </p:nvSpPr>
        <p:spPr>
          <a:xfrm>
            <a:off x="10749280" y="2966720"/>
            <a:ext cx="132080" cy="132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258A18-2698-4284-A83E-C93074AE87CA}"/>
              </a:ext>
            </a:extLst>
          </p:cNvPr>
          <p:cNvCxnSpPr>
            <a:cxnSpLocks/>
          </p:cNvCxnSpPr>
          <p:nvPr/>
        </p:nvCxnSpPr>
        <p:spPr>
          <a:xfrm flipH="1">
            <a:off x="10815320" y="2367407"/>
            <a:ext cx="147320" cy="55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0658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3BE0-81BA-4D3E-A048-27E05A3A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E073-C4E7-45F6-8D41-E4ACDFD8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K-means algorithm isn’t only used in BOVW</a:t>
            </a:r>
          </a:p>
          <a:p>
            <a:r>
              <a:rPr lang="en-GB" dirty="0"/>
              <a:t>It’s a very useful and widely used algorithm…</a:t>
            </a:r>
          </a:p>
          <a:p>
            <a:r>
              <a:rPr lang="en-GB" dirty="0"/>
              <a:t>…whenever you have unlabelled data, that you suspect can be broken up into meaningful groups</a:t>
            </a:r>
          </a:p>
          <a:p>
            <a:pPr lvl="1"/>
            <a:r>
              <a:rPr lang="en-GB" b="1" dirty="0"/>
              <a:t>Unsupervised learning</a:t>
            </a:r>
            <a:r>
              <a:rPr lang="en-GB" dirty="0"/>
              <a:t> = class labels not available [K-means is </a:t>
            </a:r>
            <a:r>
              <a:rPr lang="en-GB" i="1" dirty="0"/>
              <a:t>the main</a:t>
            </a:r>
            <a:r>
              <a:rPr lang="en-GB" dirty="0"/>
              <a:t> algorithm]</a:t>
            </a:r>
          </a:p>
          <a:p>
            <a:pPr lvl="1"/>
            <a:r>
              <a:rPr lang="en-GB" b="1" dirty="0"/>
              <a:t>Supervised learning</a:t>
            </a:r>
            <a:r>
              <a:rPr lang="en-GB" dirty="0"/>
              <a:t> = class labels available [you know lots of popular algorithms]</a:t>
            </a:r>
          </a:p>
          <a:p>
            <a:r>
              <a:rPr lang="en-GB" dirty="0"/>
              <a:t>E.g., profiling your customers for advertising, recommender systems, …</a:t>
            </a:r>
          </a:p>
          <a:p>
            <a:pPr lvl="1"/>
            <a:r>
              <a:rPr lang="en-GB" dirty="0"/>
              <a:t>Lantz’ Chapter 9 example clusters users of a social networking site; is interesting and worth a look if you want to know more (but not needed for the exam)</a:t>
            </a:r>
          </a:p>
        </p:txBody>
      </p:sp>
    </p:spTree>
    <p:extLst>
      <p:ext uri="{BB962C8B-B14F-4D97-AF65-F5344CB8AC3E}">
        <p14:creationId xmlns:p14="http://schemas.microsoft.com/office/powerpoint/2010/main" val="5521974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CEED-B378-42B7-830A-5E785BEF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BOVW: 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4EF0-BB39-484F-9C32-E4BE25DE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Looking for distinctive feature patches within images…</a:t>
            </a:r>
          </a:p>
          <a:p>
            <a:r>
              <a:rPr lang="en-GB" dirty="0"/>
              <a:t>Bland patches featuring small gradients don’t tend to contribute useful information to a visual vocabulary</a:t>
            </a:r>
          </a:p>
          <a:p>
            <a:r>
              <a:rPr lang="en-GB" dirty="0"/>
              <a:t>There are metrics that can be computed from the gradients in a patch to give a measure of how “interesting” it is</a:t>
            </a:r>
          </a:p>
          <a:p>
            <a:r>
              <a:rPr lang="en-GB" dirty="0"/>
              <a:t>E.g., does it contain: an edge, a corner, a ridge, a blob, …</a:t>
            </a:r>
          </a:p>
          <a:p>
            <a:r>
              <a:rPr lang="en-GB" dirty="0"/>
              <a:t>These measures are built in to many of the patch-based representations (e.g., SURF, SIFT, …)…</a:t>
            </a:r>
          </a:p>
          <a:p>
            <a:r>
              <a:rPr lang="en-GB" dirty="0"/>
              <a:t>…And it’s easy to ask for the only the most interesting patches, rather than </a:t>
            </a:r>
            <a:r>
              <a:rPr lang="en-GB" i="1" dirty="0"/>
              <a:t>all</a:t>
            </a:r>
            <a:r>
              <a:rPr lang="en-GB" dirty="0"/>
              <a:t> the patches [</a:t>
            </a:r>
            <a:r>
              <a:rPr lang="en-GB" dirty="0">
                <a:solidFill>
                  <a:srgbClr val="FF0000"/>
                </a:solidFill>
              </a:rPr>
              <a:t>you’ll see this if you try the BOVW tutorial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797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4900-4E93-4D0E-B896-F61BD716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BOVW: other considerations</a:t>
            </a:r>
          </a:p>
        </p:txBody>
      </p:sp>
      <p:pic>
        <p:nvPicPr>
          <p:cNvPr id="4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A7F80627-2674-4680-B946-CDD349BD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975" y="232459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B9A5B2-2946-48C4-A536-75BEED42BCE7}"/>
              </a:ext>
            </a:extLst>
          </p:cNvPr>
          <p:cNvCxnSpPr/>
          <p:nvPr/>
        </p:nvCxnSpPr>
        <p:spPr>
          <a:xfrm>
            <a:off x="1823944" y="232936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E1E13-7B17-4AE3-97DF-6B13FF9F5740}"/>
              </a:ext>
            </a:extLst>
          </p:cNvPr>
          <p:cNvCxnSpPr>
            <a:cxnSpLocks/>
          </p:cNvCxnSpPr>
          <p:nvPr/>
        </p:nvCxnSpPr>
        <p:spPr>
          <a:xfrm>
            <a:off x="19763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0562D-8A7C-4208-B689-75ABA460C17A}"/>
              </a:ext>
            </a:extLst>
          </p:cNvPr>
          <p:cNvCxnSpPr>
            <a:cxnSpLocks/>
          </p:cNvCxnSpPr>
          <p:nvPr/>
        </p:nvCxnSpPr>
        <p:spPr>
          <a:xfrm>
            <a:off x="21287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27F634-EC40-4687-80FD-5D788B284CBA}"/>
              </a:ext>
            </a:extLst>
          </p:cNvPr>
          <p:cNvCxnSpPr>
            <a:cxnSpLocks/>
          </p:cNvCxnSpPr>
          <p:nvPr/>
        </p:nvCxnSpPr>
        <p:spPr>
          <a:xfrm>
            <a:off x="22811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008933-5B94-4B2E-9484-1F939341E816}"/>
              </a:ext>
            </a:extLst>
          </p:cNvPr>
          <p:cNvCxnSpPr>
            <a:cxnSpLocks/>
          </p:cNvCxnSpPr>
          <p:nvPr/>
        </p:nvCxnSpPr>
        <p:spPr>
          <a:xfrm>
            <a:off x="24335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C22F02-7857-434D-AD5D-6009C00376C2}"/>
              </a:ext>
            </a:extLst>
          </p:cNvPr>
          <p:cNvCxnSpPr/>
          <p:nvPr/>
        </p:nvCxnSpPr>
        <p:spPr>
          <a:xfrm>
            <a:off x="25859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87804-898F-4DD2-A886-072534858D49}"/>
              </a:ext>
            </a:extLst>
          </p:cNvPr>
          <p:cNvCxnSpPr/>
          <p:nvPr/>
        </p:nvCxnSpPr>
        <p:spPr>
          <a:xfrm>
            <a:off x="27383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DF5B40-796E-424C-9A0F-A85561AEE43C}"/>
              </a:ext>
            </a:extLst>
          </p:cNvPr>
          <p:cNvCxnSpPr/>
          <p:nvPr/>
        </p:nvCxnSpPr>
        <p:spPr>
          <a:xfrm>
            <a:off x="28907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FA41E-BAE9-4C50-9F00-0727BA2F276A}"/>
              </a:ext>
            </a:extLst>
          </p:cNvPr>
          <p:cNvCxnSpPr/>
          <p:nvPr/>
        </p:nvCxnSpPr>
        <p:spPr>
          <a:xfrm>
            <a:off x="30431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13CDD5-7C89-469B-9AEC-99B1E2F337C4}"/>
              </a:ext>
            </a:extLst>
          </p:cNvPr>
          <p:cNvCxnSpPr/>
          <p:nvPr/>
        </p:nvCxnSpPr>
        <p:spPr>
          <a:xfrm>
            <a:off x="31955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493B77-BF87-4DB7-B358-ECE4C74982D7}"/>
              </a:ext>
            </a:extLst>
          </p:cNvPr>
          <p:cNvCxnSpPr/>
          <p:nvPr/>
        </p:nvCxnSpPr>
        <p:spPr>
          <a:xfrm>
            <a:off x="33479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CBF45D-70CB-4D55-BB7E-74C69826CEB0}"/>
              </a:ext>
            </a:extLst>
          </p:cNvPr>
          <p:cNvCxnSpPr/>
          <p:nvPr/>
        </p:nvCxnSpPr>
        <p:spPr>
          <a:xfrm>
            <a:off x="35003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92A07C-95E2-4F1D-97A1-0D5D6F0C6858}"/>
              </a:ext>
            </a:extLst>
          </p:cNvPr>
          <p:cNvCxnSpPr/>
          <p:nvPr/>
        </p:nvCxnSpPr>
        <p:spPr>
          <a:xfrm>
            <a:off x="36527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1444BB-D820-4373-BF98-4C8F3F54C473}"/>
              </a:ext>
            </a:extLst>
          </p:cNvPr>
          <p:cNvCxnSpPr/>
          <p:nvPr/>
        </p:nvCxnSpPr>
        <p:spPr>
          <a:xfrm>
            <a:off x="38051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F79F75-06E2-4803-A21F-10D6ED293469}"/>
              </a:ext>
            </a:extLst>
          </p:cNvPr>
          <p:cNvCxnSpPr/>
          <p:nvPr/>
        </p:nvCxnSpPr>
        <p:spPr>
          <a:xfrm>
            <a:off x="3957544" y="232868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680718-6C11-4F9E-9654-289F99F8A147}"/>
              </a:ext>
            </a:extLst>
          </p:cNvPr>
          <p:cNvCxnSpPr>
            <a:cxnSpLocks/>
          </p:cNvCxnSpPr>
          <p:nvPr/>
        </p:nvCxnSpPr>
        <p:spPr>
          <a:xfrm>
            <a:off x="1823944" y="23286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5074E8-6843-4669-B980-A84075D9D0F5}"/>
              </a:ext>
            </a:extLst>
          </p:cNvPr>
          <p:cNvCxnSpPr>
            <a:cxnSpLocks/>
          </p:cNvCxnSpPr>
          <p:nvPr/>
        </p:nvCxnSpPr>
        <p:spPr>
          <a:xfrm>
            <a:off x="1824769" y="24810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16915E-EFCD-4109-9F53-468D68DD5F03}"/>
              </a:ext>
            </a:extLst>
          </p:cNvPr>
          <p:cNvCxnSpPr>
            <a:cxnSpLocks/>
          </p:cNvCxnSpPr>
          <p:nvPr/>
        </p:nvCxnSpPr>
        <p:spPr>
          <a:xfrm>
            <a:off x="1824769" y="26334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C2A9C1-7B26-4EE5-AE15-842D3857CBDD}"/>
              </a:ext>
            </a:extLst>
          </p:cNvPr>
          <p:cNvCxnSpPr>
            <a:cxnSpLocks/>
          </p:cNvCxnSpPr>
          <p:nvPr/>
        </p:nvCxnSpPr>
        <p:spPr>
          <a:xfrm>
            <a:off x="1824769" y="27858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9BF631-4CDB-413D-BCE5-D3EBB2757F1C}"/>
              </a:ext>
            </a:extLst>
          </p:cNvPr>
          <p:cNvCxnSpPr>
            <a:cxnSpLocks/>
          </p:cNvCxnSpPr>
          <p:nvPr/>
        </p:nvCxnSpPr>
        <p:spPr>
          <a:xfrm>
            <a:off x="1824769" y="29382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423F60-E9F4-44AB-AE80-C98F7F277602}"/>
              </a:ext>
            </a:extLst>
          </p:cNvPr>
          <p:cNvCxnSpPr>
            <a:cxnSpLocks/>
          </p:cNvCxnSpPr>
          <p:nvPr/>
        </p:nvCxnSpPr>
        <p:spPr>
          <a:xfrm>
            <a:off x="1824769" y="30906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17C03A-8839-472A-86BC-FFC6838D9E18}"/>
              </a:ext>
            </a:extLst>
          </p:cNvPr>
          <p:cNvCxnSpPr>
            <a:cxnSpLocks/>
          </p:cNvCxnSpPr>
          <p:nvPr/>
        </p:nvCxnSpPr>
        <p:spPr>
          <a:xfrm>
            <a:off x="1824769" y="32430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525E4C-585C-453A-801E-489C77906869}"/>
              </a:ext>
            </a:extLst>
          </p:cNvPr>
          <p:cNvCxnSpPr>
            <a:cxnSpLocks/>
          </p:cNvCxnSpPr>
          <p:nvPr/>
        </p:nvCxnSpPr>
        <p:spPr>
          <a:xfrm>
            <a:off x="1824769" y="33954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77787E-78D0-433E-9DA7-9D3ACA2B7841}"/>
              </a:ext>
            </a:extLst>
          </p:cNvPr>
          <p:cNvCxnSpPr>
            <a:cxnSpLocks/>
          </p:cNvCxnSpPr>
          <p:nvPr/>
        </p:nvCxnSpPr>
        <p:spPr>
          <a:xfrm>
            <a:off x="1824769" y="35478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D6442F-B89C-4815-B57F-BBB71AFB27E5}"/>
              </a:ext>
            </a:extLst>
          </p:cNvPr>
          <p:cNvCxnSpPr>
            <a:cxnSpLocks/>
          </p:cNvCxnSpPr>
          <p:nvPr/>
        </p:nvCxnSpPr>
        <p:spPr>
          <a:xfrm>
            <a:off x="1824769" y="37002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558D7E-32D7-429B-A78F-F9C2CEE9EF09}"/>
              </a:ext>
            </a:extLst>
          </p:cNvPr>
          <p:cNvCxnSpPr>
            <a:cxnSpLocks/>
          </p:cNvCxnSpPr>
          <p:nvPr/>
        </p:nvCxnSpPr>
        <p:spPr>
          <a:xfrm>
            <a:off x="1824769" y="38526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530CD9-128E-41AD-887C-75BB17DD1416}"/>
              </a:ext>
            </a:extLst>
          </p:cNvPr>
          <p:cNvCxnSpPr/>
          <p:nvPr/>
        </p:nvCxnSpPr>
        <p:spPr>
          <a:xfrm>
            <a:off x="41099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A14EF5-303D-4096-9113-704A8041014E}"/>
              </a:ext>
            </a:extLst>
          </p:cNvPr>
          <p:cNvCxnSpPr/>
          <p:nvPr/>
        </p:nvCxnSpPr>
        <p:spPr>
          <a:xfrm>
            <a:off x="42623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4B122D-4386-4B15-8ABF-3DACED752D05}"/>
              </a:ext>
            </a:extLst>
          </p:cNvPr>
          <p:cNvCxnSpPr/>
          <p:nvPr/>
        </p:nvCxnSpPr>
        <p:spPr>
          <a:xfrm>
            <a:off x="44147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107326-0016-4362-A257-4187D84F8F98}"/>
              </a:ext>
            </a:extLst>
          </p:cNvPr>
          <p:cNvCxnSpPr/>
          <p:nvPr/>
        </p:nvCxnSpPr>
        <p:spPr>
          <a:xfrm>
            <a:off x="45671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7C80F9-119B-42B0-B99C-049EC32FDA6C}"/>
              </a:ext>
            </a:extLst>
          </p:cNvPr>
          <p:cNvCxnSpPr/>
          <p:nvPr/>
        </p:nvCxnSpPr>
        <p:spPr>
          <a:xfrm>
            <a:off x="47195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A00E0F-9F50-4EEC-B2DB-FFCFA2FB450A}"/>
              </a:ext>
            </a:extLst>
          </p:cNvPr>
          <p:cNvCxnSpPr/>
          <p:nvPr/>
        </p:nvCxnSpPr>
        <p:spPr>
          <a:xfrm>
            <a:off x="48719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949891-FE65-4FA7-B4B6-4D775D2669FE}"/>
              </a:ext>
            </a:extLst>
          </p:cNvPr>
          <p:cNvCxnSpPr/>
          <p:nvPr/>
        </p:nvCxnSpPr>
        <p:spPr>
          <a:xfrm>
            <a:off x="5024344" y="232459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F690A0-A1F7-498E-877F-91BBA04DC5FF}"/>
              </a:ext>
            </a:extLst>
          </p:cNvPr>
          <p:cNvCxnSpPr/>
          <p:nvPr/>
        </p:nvCxnSpPr>
        <p:spPr>
          <a:xfrm>
            <a:off x="1823119" y="3853361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D3A7B3-5FC3-4217-8349-AD8D63E0F55C}"/>
              </a:ext>
            </a:extLst>
          </p:cNvPr>
          <p:cNvCxnSpPr>
            <a:cxnSpLocks/>
          </p:cNvCxnSpPr>
          <p:nvPr/>
        </p:nvCxnSpPr>
        <p:spPr>
          <a:xfrm>
            <a:off x="19755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FC2E6D-9AF2-442D-8A26-C93C7B3D1FD8}"/>
              </a:ext>
            </a:extLst>
          </p:cNvPr>
          <p:cNvCxnSpPr>
            <a:cxnSpLocks/>
          </p:cNvCxnSpPr>
          <p:nvPr/>
        </p:nvCxnSpPr>
        <p:spPr>
          <a:xfrm>
            <a:off x="21279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D9D291-B6DE-4086-82B6-35ED7E8BAD8D}"/>
              </a:ext>
            </a:extLst>
          </p:cNvPr>
          <p:cNvCxnSpPr>
            <a:cxnSpLocks/>
          </p:cNvCxnSpPr>
          <p:nvPr/>
        </p:nvCxnSpPr>
        <p:spPr>
          <a:xfrm>
            <a:off x="22803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7C5726-9FD4-4463-BE6B-0CA4C6521FEF}"/>
              </a:ext>
            </a:extLst>
          </p:cNvPr>
          <p:cNvCxnSpPr>
            <a:cxnSpLocks/>
          </p:cNvCxnSpPr>
          <p:nvPr/>
        </p:nvCxnSpPr>
        <p:spPr>
          <a:xfrm>
            <a:off x="24327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2C85FD-9BD6-4AF3-A9FD-3FF493B1C339}"/>
              </a:ext>
            </a:extLst>
          </p:cNvPr>
          <p:cNvCxnSpPr/>
          <p:nvPr/>
        </p:nvCxnSpPr>
        <p:spPr>
          <a:xfrm>
            <a:off x="25851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4E6423-BE6B-40C1-AA03-51E789BC6A2C}"/>
              </a:ext>
            </a:extLst>
          </p:cNvPr>
          <p:cNvCxnSpPr/>
          <p:nvPr/>
        </p:nvCxnSpPr>
        <p:spPr>
          <a:xfrm>
            <a:off x="27375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688954-6DE3-4FB4-9ED7-5F7035FE4A2D}"/>
              </a:ext>
            </a:extLst>
          </p:cNvPr>
          <p:cNvCxnSpPr/>
          <p:nvPr/>
        </p:nvCxnSpPr>
        <p:spPr>
          <a:xfrm>
            <a:off x="28899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2E1066-3D30-4D53-BA93-D6DBC333289B}"/>
              </a:ext>
            </a:extLst>
          </p:cNvPr>
          <p:cNvCxnSpPr/>
          <p:nvPr/>
        </p:nvCxnSpPr>
        <p:spPr>
          <a:xfrm>
            <a:off x="30423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EEEC888-3BD8-407B-8548-6C035D9111DA}"/>
              </a:ext>
            </a:extLst>
          </p:cNvPr>
          <p:cNvCxnSpPr/>
          <p:nvPr/>
        </p:nvCxnSpPr>
        <p:spPr>
          <a:xfrm>
            <a:off x="31947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4EEEEE-897A-425C-833B-B1209D68E35C}"/>
              </a:ext>
            </a:extLst>
          </p:cNvPr>
          <p:cNvCxnSpPr/>
          <p:nvPr/>
        </p:nvCxnSpPr>
        <p:spPr>
          <a:xfrm>
            <a:off x="33471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029F37-181C-4E6C-B660-3DB4BBB1B545}"/>
              </a:ext>
            </a:extLst>
          </p:cNvPr>
          <p:cNvCxnSpPr/>
          <p:nvPr/>
        </p:nvCxnSpPr>
        <p:spPr>
          <a:xfrm>
            <a:off x="34995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4AE5B3-C639-408B-9B8D-0863916F261F}"/>
              </a:ext>
            </a:extLst>
          </p:cNvPr>
          <p:cNvCxnSpPr/>
          <p:nvPr/>
        </p:nvCxnSpPr>
        <p:spPr>
          <a:xfrm>
            <a:off x="36519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CF9BFD-45C5-47A6-B787-D19400550B12}"/>
              </a:ext>
            </a:extLst>
          </p:cNvPr>
          <p:cNvCxnSpPr/>
          <p:nvPr/>
        </p:nvCxnSpPr>
        <p:spPr>
          <a:xfrm>
            <a:off x="38043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D69934-B9BF-467F-A9D9-05F64CD8EB30}"/>
              </a:ext>
            </a:extLst>
          </p:cNvPr>
          <p:cNvCxnSpPr/>
          <p:nvPr/>
        </p:nvCxnSpPr>
        <p:spPr>
          <a:xfrm>
            <a:off x="3956719" y="385268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BAB474-FF43-45F3-B5D0-FEC48439FFFE}"/>
              </a:ext>
            </a:extLst>
          </p:cNvPr>
          <p:cNvCxnSpPr>
            <a:cxnSpLocks/>
          </p:cNvCxnSpPr>
          <p:nvPr/>
        </p:nvCxnSpPr>
        <p:spPr>
          <a:xfrm>
            <a:off x="1823944" y="40050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4CCE5B-8F58-49EB-BAA6-AC6F410AEA49}"/>
              </a:ext>
            </a:extLst>
          </p:cNvPr>
          <p:cNvCxnSpPr>
            <a:cxnSpLocks/>
          </p:cNvCxnSpPr>
          <p:nvPr/>
        </p:nvCxnSpPr>
        <p:spPr>
          <a:xfrm>
            <a:off x="1823944" y="41574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5A7CBF-E400-40C5-91BD-362913E930AC}"/>
              </a:ext>
            </a:extLst>
          </p:cNvPr>
          <p:cNvCxnSpPr>
            <a:cxnSpLocks/>
          </p:cNvCxnSpPr>
          <p:nvPr/>
        </p:nvCxnSpPr>
        <p:spPr>
          <a:xfrm>
            <a:off x="1823944" y="43098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686327-CF24-4456-8D7E-82C32C65A976}"/>
              </a:ext>
            </a:extLst>
          </p:cNvPr>
          <p:cNvCxnSpPr>
            <a:cxnSpLocks/>
          </p:cNvCxnSpPr>
          <p:nvPr/>
        </p:nvCxnSpPr>
        <p:spPr>
          <a:xfrm>
            <a:off x="1823944" y="44622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5E9112-6AAD-4663-AAA2-3DF1EB023952}"/>
              </a:ext>
            </a:extLst>
          </p:cNvPr>
          <p:cNvCxnSpPr>
            <a:cxnSpLocks/>
          </p:cNvCxnSpPr>
          <p:nvPr/>
        </p:nvCxnSpPr>
        <p:spPr>
          <a:xfrm>
            <a:off x="1823944" y="46146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85320C-F942-4415-9AC3-CC842F3C2716}"/>
              </a:ext>
            </a:extLst>
          </p:cNvPr>
          <p:cNvCxnSpPr>
            <a:cxnSpLocks/>
          </p:cNvCxnSpPr>
          <p:nvPr/>
        </p:nvCxnSpPr>
        <p:spPr>
          <a:xfrm>
            <a:off x="1823944" y="47670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85D71F7-1D2A-4FF4-9DA7-69DE00E23DCE}"/>
              </a:ext>
            </a:extLst>
          </p:cNvPr>
          <p:cNvCxnSpPr>
            <a:cxnSpLocks/>
          </p:cNvCxnSpPr>
          <p:nvPr/>
        </p:nvCxnSpPr>
        <p:spPr>
          <a:xfrm>
            <a:off x="1823944" y="49194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749F2B-3A05-4D02-A055-156245A1FFE8}"/>
              </a:ext>
            </a:extLst>
          </p:cNvPr>
          <p:cNvCxnSpPr>
            <a:cxnSpLocks/>
          </p:cNvCxnSpPr>
          <p:nvPr/>
        </p:nvCxnSpPr>
        <p:spPr>
          <a:xfrm>
            <a:off x="1823944" y="50718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5E8B98E-3B6C-41A8-9FE6-E861B7FFAC9D}"/>
              </a:ext>
            </a:extLst>
          </p:cNvPr>
          <p:cNvCxnSpPr>
            <a:cxnSpLocks/>
          </p:cNvCxnSpPr>
          <p:nvPr/>
        </p:nvCxnSpPr>
        <p:spPr>
          <a:xfrm>
            <a:off x="1823944" y="52242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1AEB0AA-9CE8-4085-9D07-40A209F77A5D}"/>
              </a:ext>
            </a:extLst>
          </p:cNvPr>
          <p:cNvCxnSpPr>
            <a:cxnSpLocks/>
          </p:cNvCxnSpPr>
          <p:nvPr/>
        </p:nvCxnSpPr>
        <p:spPr>
          <a:xfrm>
            <a:off x="1823944" y="537668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D4D676-AF5E-409A-BDCC-68435434C1A5}"/>
              </a:ext>
            </a:extLst>
          </p:cNvPr>
          <p:cNvCxnSpPr/>
          <p:nvPr/>
        </p:nvCxnSpPr>
        <p:spPr>
          <a:xfrm>
            <a:off x="41091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F47F40-F888-4FFF-BDA2-8A148889B863}"/>
              </a:ext>
            </a:extLst>
          </p:cNvPr>
          <p:cNvCxnSpPr/>
          <p:nvPr/>
        </p:nvCxnSpPr>
        <p:spPr>
          <a:xfrm>
            <a:off x="42615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25B85D8-8208-44C6-93A7-B3974D45344A}"/>
              </a:ext>
            </a:extLst>
          </p:cNvPr>
          <p:cNvCxnSpPr/>
          <p:nvPr/>
        </p:nvCxnSpPr>
        <p:spPr>
          <a:xfrm>
            <a:off x="44139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BC7A2D-D7DF-4707-A3E1-3E84D98577AA}"/>
              </a:ext>
            </a:extLst>
          </p:cNvPr>
          <p:cNvCxnSpPr/>
          <p:nvPr/>
        </p:nvCxnSpPr>
        <p:spPr>
          <a:xfrm>
            <a:off x="45663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3F2AC45-71BE-4E96-8517-381AC3FF02A2}"/>
              </a:ext>
            </a:extLst>
          </p:cNvPr>
          <p:cNvCxnSpPr/>
          <p:nvPr/>
        </p:nvCxnSpPr>
        <p:spPr>
          <a:xfrm>
            <a:off x="47187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9B8E6C-C09E-4FAA-B418-76FDB2486909}"/>
              </a:ext>
            </a:extLst>
          </p:cNvPr>
          <p:cNvCxnSpPr/>
          <p:nvPr/>
        </p:nvCxnSpPr>
        <p:spPr>
          <a:xfrm>
            <a:off x="48711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C39A1F-EA41-4BB1-9630-9C3F74FE1A94}"/>
              </a:ext>
            </a:extLst>
          </p:cNvPr>
          <p:cNvCxnSpPr/>
          <p:nvPr/>
        </p:nvCxnSpPr>
        <p:spPr>
          <a:xfrm>
            <a:off x="5023519" y="384859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45841A-1AB5-400A-8E86-A4345F1C9E45}"/>
              </a:ext>
            </a:extLst>
          </p:cNvPr>
          <p:cNvCxnSpPr>
            <a:cxnSpLocks/>
          </p:cNvCxnSpPr>
          <p:nvPr/>
        </p:nvCxnSpPr>
        <p:spPr>
          <a:xfrm>
            <a:off x="1823119" y="537535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E2893E8-7133-4439-BAF0-3CAA8082EEC1}"/>
              </a:ext>
            </a:extLst>
          </p:cNvPr>
          <p:cNvCxnSpPr>
            <a:cxnSpLocks/>
          </p:cNvCxnSpPr>
          <p:nvPr/>
        </p:nvCxnSpPr>
        <p:spPr>
          <a:xfrm>
            <a:off x="1823119" y="552775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044925C-527C-4740-8A0F-6575710E3271}"/>
              </a:ext>
            </a:extLst>
          </p:cNvPr>
          <p:cNvCxnSpPr>
            <a:cxnSpLocks/>
          </p:cNvCxnSpPr>
          <p:nvPr/>
        </p:nvCxnSpPr>
        <p:spPr>
          <a:xfrm>
            <a:off x="1823119" y="568015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9DA93F04-E691-4D9A-B20D-14DCF80E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7" y="232459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2A44703-9665-4967-8D4F-D027AC29EC24}"/>
              </a:ext>
            </a:extLst>
          </p:cNvPr>
          <p:cNvSpPr/>
          <p:nvPr/>
        </p:nvSpPr>
        <p:spPr>
          <a:xfrm>
            <a:off x="7273762" y="37794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68EE6D-7A3E-4D3D-9CB1-D0B7AD3F9CF0}"/>
              </a:ext>
            </a:extLst>
          </p:cNvPr>
          <p:cNvSpPr/>
          <p:nvPr/>
        </p:nvSpPr>
        <p:spPr>
          <a:xfrm>
            <a:off x="7693853" y="37038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BA666-6B0D-4795-87C2-BAC73E824004}"/>
              </a:ext>
            </a:extLst>
          </p:cNvPr>
          <p:cNvSpPr/>
          <p:nvPr/>
        </p:nvSpPr>
        <p:spPr>
          <a:xfrm>
            <a:off x="8177247" y="37038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A13479-4069-4F13-BFBB-7F4B12B5A467}"/>
              </a:ext>
            </a:extLst>
          </p:cNvPr>
          <p:cNvSpPr/>
          <p:nvPr/>
        </p:nvSpPr>
        <p:spPr>
          <a:xfrm>
            <a:off x="8505367" y="3878374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FBA558-DBE6-4722-ACD6-154B2CB34029}"/>
              </a:ext>
            </a:extLst>
          </p:cNvPr>
          <p:cNvSpPr/>
          <p:nvPr/>
        </p:nvSpPr>
        <p:spPr>
          <a:xfrm>
            <a:off x="7331781" y="4009732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E8BBB4D-2FF5-4FB9-89FD-E5C95336A544}"/>
              </a:ext>
            </a:extLst>
          </p:cNvPr>
          <p:cNvSpPr/>
          <p:nvPr/>
        </p:nvSpPr>
        <p:spPr>
          <a:xfrm>
            <a:off x="7096076" y="43110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B58531-8B8C-4FA4-B2FB-1EE17B71571D}"/>
              </a:ext>
            </a:extLst>
          </p:cNvPr>
          <p:cNvSpPr/>
          <p:nvPr/>
        </p:nvSpPr>
        <p:spPr>
          <a:xfrm>
            <a:off x="7277833" y="4490688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E5D5B6-4B19-46B6-B9DC-4B5B9607C975}"/>
              </a:ext>
            </a:extLst>
          </p:cNvPr>
          <p:cNvSpPr/>
          <p:nvPr/>
        </p:nvSpPr>
        <p:spPr>
          <a:xfrm>
            <a:off x="7618253" y="4560806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13FA690-2418-4D58-A310-E59DD37EA330}"/>
              </a:ext>
            </a:extLst>
          </p:cNvPr>
          <p:cNvSpPr/>
          <p:nvPr/>
        </p:nvSpPr>
        <p:spPr>
          <a:xfrm>
            <a:off x="7889849" y="4580207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E50A7C-3B1D-48C2-9F82-E4F9F7F9F092}"/>
              </a:ext>
            </a:extLst>
          </p:cNvPr>
          <p:cNvSpPr/>
          <p:nvPr/>
        </p:nvSpPr>
        <p:spPr>
          <a:xfrm>
            <a:off x="8177247" y="4522584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03867BC-1E58-4269-B9F3-21F2B9354CEE}"/>
              </a:ext>
            </a:extLst>
          </p:cNvPr>
          <p:cNvSpPr/>
          <p:nvPr/>
        </p:nvSpPr>
        <p:spPr>
          <a:xfrm>
            <a:off x="8389045" y="44634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041C7A-AB7D-4AB8-AEB8-C6801F9603A4}"/>
              </a:ext>
            </a:extLst>
          </p:cNvPr>
          <p:cNvSpPr/>
          <p:nvPr/>
        </p:nvSpPr>
        <p:spPr>
          <a:xfrm>
            <a:off x="7392561" y="48438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728079-179E-4275-97DC-BEF5B3335953}"/>
              </a:ext>
            </a:extLst>
          </p:cNvPr>
          <p:cNvSpPr/>
          <p:nvPr/>
        </p:nvSpPr>
        <p:spPr>
          <a:xfrm>
            <a:off x="7618253" y="49950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838C7A9-64D4-4E9F-BB21-570EDD0DD0D5}"/>
              </a:ext>
            </a:extLst>
          </p:cNvPr>
          <p:cNvSpPr/>
          <p:nvPr/>
        </p:nvSpPr>
        <p:spPr>
          <a:xfrm>
            <a:off x="7676097" y="5169944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B0A28D-4CC5-484E-85B5-98936A30D703}"/>
              </a:ext>
            </a:extLst>
          </p:cNvPr>
          <p:cNvSpPr/>
          <p:nvPr/>
        </p:nvSpPr>
        <p:spPr>
          <a:xfrm>
            <a:off x="7860393" y="5263868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D86379-E00B-46B4-B555-FF3871D043BC}"/>
              </a:ext>
            </a:extLst>
          </p:cNvPr>
          <p:cNvSpPr/>
          <p:nvPr/>
        </p:nvSpPr>
        <p:spPr>
          <a:xfrm>
            <a:off x="8002161" y="54534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F0FFFAE-9411-48A9-8216-73E929F3A199}"/>
              </a:ext>
            </a:extLst>
          </p:cNvPr>
          <p:cNvSpPr/>
          <p:nvPr/>
        </p:nvSpPr>
        <p:spPr>
          <a:xfrm>
            <a:off x="7829132" y="4945459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125CA5-CBC0-4AE9-9CF5-CBF4D6295740}"/>
              </a:ext>
            </a:extLst>
          </p:cNvPr>
          <p:cNvSpPr/>
          <p:nvPr/>
        </p:nvSpPr>
        <p:spPr>
          <a:xfrm>
            <a:off x="7981532" y="5097859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A6A97B-1F41-42F7-B9C8-DE1DC3E5A926}"/>
              </a:ext>
            </a:extLst>
          </p:cNvPr>
          <p:cNvSpPr/>
          <p:nvPr/>
        </p:nvSpPr>
        <p:spPr>
          <a:xfrm>
            <a:off x="7600497" y="5339468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67DB4CB-0315-4931-A45F-64C6AD913B09}"/>
              </a:ext>
            </a:extLst>
          </p:cNvPr>
          <p:cNvSpPr/>
          <p:nvPr/>
        </p:nvSpPr>
        <p:spPr>
          <a:xfrm>
            <a:off x="7805533" y="5508349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BB3697B-3C5C-44F5-8D4D-989293CE417A}"/>
              </a:ext>
            </a:extLst>
          </p:cNvPr>
          <p:cNvSpPr/>
          <p:nvPr/>
        </p:nvSpPr>
        <p:spPr>
          <a:xfrm>
            <a:off x="8054824" y="4859866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58A367D-29D1-4647-8DC8-B2FD5238FA19}"/>
              </a:ext>
            </a:extLst>
          </p:cNvPr>
          <p:cNvSpPr/>
          <p:nvPr/>
        </p:nvSpPr>
        <p:spPr>
          <a:xfrm>
            <a:off x="8282885" y="4784266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8D89E9-E706-4CB0-B55B-8FEE13C060BC}"/>
              </a:ext>
            </a:extLst>
          </p:cNvPr>
          <p:cNvSpPr/>
          <p:nvPr/>
        </p:nvSpPr>
        <p:spPr>
          <a:xfrm>
            <a:off x="8421557" y="5084512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E7D788-5DE5-4050-AAF0-2E89925D184F}"/>
              </a:ext>
            </a:extLst>
          </p:cNvPr>
          <p:cNvSpPr/>
          <p:nvPr/>
        </p:nvSpPr>
        <p:spPr>
          <a:xfrm>
            <a:off x="8987230" y="4694598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2C92CF1-CA80-4A76-A6AC-8056A492B01A}"/>
              </a:ext>
            </a:extLst>
          </p:cNvPr>
          <p:cNvSpPr/>
          <p:nvPr/>
        </p:nvSpPr>
        <p:spPr>
          <a:xfrm>
            <a:off x="9126363" y="42354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DC9BE5F-455A-45B5-9C21-E1A9E745FF4C}"/>
              </a:ext>
            </a:extLst>
          </p:cNvPr>
          <p:cNvSpPr/>
          <p:nvPr/>
        </p:nvSpPr>
        <p:spPr>
          <a:xfrm>
            <a:off x="8665944" y="4154086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F9AD2D8-8023-4DD1-8ECE-AF460607ED5D}"/>
              </a:ext>
            </a:extLst>
          </p:cNvPr>
          <p:cNvSpPr/>
          <p:nvPr/>
        </p:nvSpPr>
        <p:spPr>
          <a:xfrm>
            <a:off x="8798735" y="36246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EAE8035-DF7D-4A87-A4C7-EFD288C76513}"/>
              </a:ext>
            </a:extLst>
          </p:cNvPr>
          <p:cNvSpPr/>
          <p:nvPr/>
        </p:nvSpPr>
        <p:spPr>
          <a:xfrm>
            <a:off x="9324372" y="28626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5BD8CEE-4C96-470E-846A-9747A0F269C2}"/>
              </a:ext>
            </a:extLst>
          </p:cNvPr>
          <p:cNvSpPr/>
          <p:nvPr/>
        </p:nvSpPr>
        <p:spPr>
          <a:xfrm>
            <a:off x="9381810" y="3844121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3FDA04-90B2-41FE-BD38-BD844521FD0B}"/>
              </a:ext>
            </a:extLst>
          </p:cNvPr>
          <p:cNvSpPr/>
          <p:nvPr/>
        </p:nvSpPr>
        <p:spPr>
          <a:xfrm>
            <a:off x="9234147" y="4784266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AB6793-F6E0-491B-9508-6F5145D2A71D}"/>
              </a:ext>
            </a:extLst>
          </p:cNvPr>
          <p:cNvSpPr/>
          <p:nvPr/>
        </p:nvSpPr>
        <p:spPr>
          <a:xfrm>
            <a:off x="9901788" y="47410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A6C61D3-272A-479D-BD4D-0A91235B1332}"/>
              </a:ext>
            </a:extLst>
          </p:cNvPr>
          <p:cNvSpPr/>
          <p:nvPr/>
        </p:nvSpPr>
        <p:spPr>
          <a:xfrm>
            <a:off x="10054188" y="489348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9A460EF-7F9F-4BE3-90C9-0AB51F3AFD23}"/>
              </a:ext>
            </a:extLst>
          </p:cNvPr>
          <p:cNvSpPr/>
          <p:nvPr/>
        </p:nvSpPr>
        <p:spPr>
          <a:xfrm>
            <a:off x="10126025" y="5112668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E0CDA47-28D3-4CF9-8187-D236EBC5D3FE}"/>
              </a:ext>
            </a:extLst>
          </p:cNvPr>
          <p:cNvSpPr/>
          <p:nvPr/>
        </p:nvSpPr>
        <p:spPr>
          <a:xfrm>
            <a:off x="9742584" y="2988500"/>
            <a:ext cx="1512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59C5017-2D6A-46AB-B1C6-96D85F40EB35}"/>
              </a:ext>
            </a:extLst>
          </p:cNvPr>
          <p:cNvSpPr/>
          <p:nvPr/>
        </p:nvSpPr>
        <p:spPr>
          <a:xfrm>
            <a:off x="5500141" y="3844121"/>
            <a:ext cx="1205872" cy="426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6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9F36-4CC4-42D1-887A-ED17537C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35EE-9D0E-4FB9-8C8E-04BCE3B9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more than 8 features per patch in reality…</a:t>
            </a:r>
          </a:p>
          <a:p>
            <a:r>
              <a:rPr lang="en-GB" dirty="0"/>
              <a:t>…Because HOG does other clever things to try and build invariance to things like illumination changes</a:t>
            </a:r>
          </a:p>
          <a:p>
            <a:r>
              <a:rPr lang="en-GB" dirty="0"/>
              <a:t>…But it is a multiple of the number of bins in the histogram</a:t>
            </a:r>
          </a:p>
          <a:p>
            <a:endParaRPr lang="en-GB" dirty="0"/>
          </a:p>
          <a:p>
            <a:r>
              <a:rPr lang="en-GB" dirty="0"/>
              <a:t>Had wanted to talk about other forms of</a:t>
            </a:r>
            <a:br>
              <a:rPr lang="en-GB" dirty="0"/>
            </a:br>
            <a:r>
              <a:rPr lang="en-GB" dirty="0"/>
              <a:t>invariance this week – but there just isn’t time</a:t>
            </a:r>
          </a:p>
          <a:p>
            <a:r>
              <a:rPr lang="en-GB" dirty="0"/>
              <a:t>Most patch representations are invariant to </a:t>
            </a:r>
            <a:br>
              <a:rPr lang="en-GB" dirty="0"/>
            </a:br>
            <a:r>
              <a:rPr lang="en-GB" dirty="0"/>
              <a:t>changes in rotation or scale or both*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76F970-186D-440D-807C-984DC3B8C14B}"/>
              </a:ext>
            </a:extLst>
          </p:cNvPr>
          <p:cNvGrpSpPr/>
          <p:nvPr/>
        </p:nvGrpSpPr>
        <p:grpSpPr>
          <a:xfrm>
            <a:off x="8030772" y="4563653"/>
            <a:ext cx="1197864" cy="1929222"/>
            <a:chOff x="8275320" y="2560320"/>
            <a:chExt cx="1197864" cy="192922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87B6B6-1C79-4DB7-98BB-E0E32F06CD9E}"/>
                </a:ext>
              </a:extLst>
            </p:cNvPr>
            <p:cNvCxnSpPr/>
            <p:nvPr/>
          </p:nvCxnSpPr>
          <p:spPr>
            <a:xfrm flipV="1">
              <a:off x="8974317" y="2560320"/>
              <a:ext cx="0" cy="1589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5C7ED5-CD36-44C5-B3FC-00C4232A0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5320" y="3429000"/>
              <a:ext cx="698997" cy="7211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B26A7C5-7763-431B-80D5-0017AF454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317" y="3639312"/>
              <a:ext cx="498867" cy="5108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C042607-3309-49A5-9B31-0CBFB396F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818" y="4150177"/>
              <a:ext cx="358925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976057-5DCF-4C59-AA3A-77E300CCC095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17" y="4159604"/>
              <a:ext cx="249433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1139B8C-7754-400A-8C0B-4C1E534F2A88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43" y="4159603"/>
              <a:ext cx="152212" cy="1451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B4C590-6FBE-4EF8-8EA7-295165936BB3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90" y="4133653"/>
              <a:ext cx="9426" cy="3558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495B10-9AD3-4928-95F2-B68627AEF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310" y="4133653"/>
              <a:ext cx="230579" cy="2554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D4FB3B-193C-4AEC-BAE1-69273ED69CA3}"/>
              </a:ext>
            </a:extLst>
          </p:cNvPr>
          <p:cNvGrpSpPr/>
          <p:nvPr/>
        </p:nvGrpSpPr>
        <p:grpSpPr>
          <a:xfrm rot="2286203">
            <a:off x="9885059" y="4646134"/>
            <a:ext cx="1197864" cy="1929222"/>
            <a:chOff x="8275320" y="2560320"/>
            <a:chExt cx="1197864" cy="192922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BE7A4D-BE6C-4BD6-8C91-5EAF9D104084}"/>
                </a:ext>
              </a:extLst>
            </p:cNvPr>
            <p:cNvCxnSpPr/>
            <p:nvPr/>
          </p:nvCxnSpPr>
          <p:spPr>
            <a:xfrm flipV="1">
              <a:off x="8974317" y="2560320"/>
              <a:ext cx="0" cy="1589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33555-6798-42AB-AFFC-516C48A492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5320" y="3429000"/>
              <a:ext cx="698997" cy="7211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DD866-0523-4FCB-845B-8A95C86EC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317" y="3639312"/>
              <a:ext cx="498867" cy="5108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25BC61-A35D-4E31-BCD7-9C99B055B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818" y="4150177"/>
              <a:ext cx="358925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1004CC-2D4A-4544-B449-7B915B7A701D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17" y="4159604"/>
              <a:ext cx="249433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2B7FB9-8E8A-4D44-A0ED-DCE360187025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43" y="4159603"/>
              <a:ext cx="152212" cy="1451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CEBE63-5BF0-44F8-9A41-8688C8443DE0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90" y="4133653"/>
              <a:ext cx="9426" cy="3558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4386C3-DD7B-49D1-A0FD-C39C2FFA9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310" y="4133653"/>
              <a:ext cx="230579" cy="2554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8D19F454-56C7-47AF-8540-E77D01FF58AA}"/>
              </a:ext>
            </a:extLst>
          </p:cNvPr>
          <p:cNvSpPr/>
          <p:nvPr/>
        </p:nvSpPr>
        <p:spPr>
          <a:xfrm rot="1493351">
            <a:off x="9419788" y="4379781"/>
            <a:ext cx="731430" cy="36281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F6208E-38C0-4A49-801E-91FADF9AE604}"/>
              </a:ext>
            </a:extLst>
          </p:cNvPr>
          <p:cNvGrpSpPr>
            <a:grpSpLocks noChangeAspect="1"/>
          </p:cNvGrpSpPr>
          <p:nvPr/>
        </p:nvGrpSpPr>
        <p:grpSpPr>
          <a:xfrm rot="2286203">
            <a:off x="11235176" y="5434511"/>
            <a:ext cx="554491" cy="893037"/>
            <a:chOff x="8275320" y="2560320"/>
            <a:chExt cx="1197864" cy="192922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CE03C7-EFBF-4ABF-933B-274CA42A204F}"/>
                </a:ext>
              </a:extLst>
            </p:cNvPr>
            <p:cNvCxnSpPr/>
            <p:nvPr/>
          </p:nvCxnSpPr>
          <p:spPr>
            <a:xfrm flipV="1">
              <a:off x="8974317" y="2560320"/>
              <a:ext cx="0" cy="1589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5855923-6532-4D3D-9C94-EEC725F4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5320" y="3429000"/>
              <a:ext cx="698997" cy="7211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6490B62-CFDD-428B-9F31-3B9C698FC3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317" y="3639312"/>
              <a:ext cx="498867" cy="5108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69154DE-D854-4B01-B47E-384A92C0F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818" y="4150177"/>
              <a:ext cx="358925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38BA751-C823-4BBB-8DD9-90234F5747BE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17" y="4159604"/>
              <a:ext cx="249433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796E70-2BC3-4FBD-8012-402FF3FDA1E5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43" y="4159603"/>
              <a:ext cx="152212" cy="1451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8435089-260C-4B31-8479-E9C5EAD06C1C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90" y="4133653"/>
              <a:ext cx="9426" cy="3558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F16AD4D-9AC4-46E4-AD14-1C05F6DE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310" y="4133653"/>
              <a:ext cx="230579" cy="2554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E1CD5B7-BB24-427F-9B10-FD3934193768}"/>
              </a:ext>
            </a:extLst>
          </p:cNvPr>
          <p:cNvSpPr/>
          <p:nvPr/>
        </p:nvSpPr>
        <p:spPr>
          <a:xfrm>
            <a:off x="11066091" y="4349765"/>
            <a:ext cx="360000" cy="360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–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8C8D-668A-417A-AE02-3A79BCCBD691}"/>
              </a:ext>
            </a:extLst>
          </p:cNvPr>
          <p:cNvSpPr/>
          <p:nvPr/>
        </p:nvSpPr>
        <p:spPr>
          <a:xfrm>
            <a:off x="186372" y="6486031"/>
            <a:ext cx="11944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* Not needed for the exam, but good to know</a:t>
            </a:r>
          </a:p>
        </p:txBody>
      </p:sp>
    </p:spTree>
    <p:extLst>
      <p:ext uri="{BB962C8B-B14F-4D97-AF65-F5344CB8AC3E}">
        <p14:creationId xmlns:p14="http://schemas.microsoft.com/office/powerpoint/2010/main" val="13549887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CEED-B378-42B7-830A-5E785BEF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BOVW: 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4EF0-BB39-484F-9C32-E4BE25DE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If you go down this route, it’s harder to keep the number of feature patches coming from each class balanced (K-means can struggle to find clusters for a class if it is under-represented)</a:t>
            </a:r>
          </a:p>
          <a:p>
            <a:r>
              <a:rPr lang="en-GB" dirty="0"/>
              <a:t>In grid-based approach, the total number of patches from each class tends to be similar (assuming similar numbers of images in each class, and a similar range of image sizes)</a:t>
            </a:r>
          </a:p>
          <a:p>
            <a:r>
              <a:rPr lang="en-GB" dirty="0"/>
              <a:t>But some objects tend to have more “interesting” features than others (this is a fundamental property of their structure)…</a:t>
            </a:r>
          </a:p>
          <a:p>
            <a:r>
              <a:rPr lang="en-GB" dirty="0"/>
              <a:t>...So if only preserving interesting features, you need to ensure balance (e.g., limit all classes to match the class with the least interesting features) [</a:t>
            </a:r>
            <a:r>
              <a:rPr lang="en-GB" dirty="0">
                <a:solidFill>
                  <a:srgbClr val="FF0000"/>
                </a:solidFill>
              </a:rPr>
              <a:t>you’ll see this if you try the BOVW tutorial</a:t>
            </a:r>
            <a:r>
              <a:rPr lang="en-GB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48855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3D92-1354-4788-AE0A-CEE2AFBB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F211C-E216-46CB-9D19-322B1F946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Brett Lantz, “Machine Learning with R”</a:t>
            </a:r>
          </a:p>
          <a:p>
            <a:r>
              <a:rPr lang="en-GB" dirty="0"/>
              <a:t>Chapter 7: “Black box methods – neural networks and support vector machines”</a:t>
            </a:r>
          </a:p>
          <a:p>
            <a:pPr lvl="1"/>
            <a:r>
              <a:rPr lang="en-GB" dirty="0"/>
              <a:t>From the section entitled: “Understanding support vector machines”, up to </a:t>
            </a:r>
            <a:r>
              <a:rPr lang="en-GB" i="1" dirty="0"/>
              <a:t>and including</a:t>
            </a:r>
            <a:r>
              <a:rPr lang="en-GB" dirty="0"/>
              <a:t> the section entitled “using kernels for non-linear spaces”</a:t>
            </a:r>
          </a:p>
          <a:p>
            <a:r>
              <a:rPr lang="en-GB" dirty="0"/>
              <a:t>Suggested approach (but do whatever works best for you):</a:t>
            </a:r>
          </a:p>
          <a:p>
            <a:pPr lvl="1"/>
            <a:r>
              <a:rPr lang="en-GB" dirty="0"/>
              <a:t>Just relax and read through</a:t>
            </a:r>
          </a:p>
          <a:p>
            <a:pPr lvl="1"/>
            <a:r>
              <a:rPr lang="en-GB" dirty="0"/>
              <a:t>As ever, we’re interested in the ideas, not the use of R</a:t>
            </a:r>
          </a:p>
        </p:txBody>
      </p:sp>
    </p:spTree>
    <p:extLst>
      <p:ext uri="{BB962C8B-B14F-4D97-AF65-F5344CB8AC3E}">
        <p14:creationId xmlns:p14="http://schemas.microsoft.com/office/powerpoint/2010/main" val="246925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22B5-8F3B-4DED-B9CF-B5DFAD18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classification: scenario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FA5D-6332-46BC-9EB7-DA3927D3F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Simplest application of patch-based features</a:t>
            </a:r>
          </a:p>
          <a:p>
            <a:r>
              <a:rPr lang="en-GB" dirty="0"/>
              <a:t>Not requiring complex approaches to invariance</a:t>
            </a:r>
          </a:p>
          <a:p>
            <a:r>
              <a:rPr lang="en-GB" dirty="0"/>
              <a:t>But requiring tightly constrained problems</a:t>
            </a:r>
          </a:p>
          <a:p>
            <a:pPr lvl="1"/>
            <a:r>
              <a:rPr lang="en-GB" dirty="0"/>
              <a:t>Images are the same size</a:t>
            </a:r>
          </a:p>
          <a:p>
            <a:pPr lvl="1"/>
            <a:r>
              <a:rPr lang="en-GB" dirty="0"/>
              <a:t>Composition is the same (e.g., tightly cropped to object of interest)</a:t>
            </a:r>
          </a:p>
          <a:p>
            <a:pPr lvl="1"/>
            <a:r>
              <a:rPr lang="en-GB" dirty="0"/>
              <a:t>Illumination reasonably consistent</a:t>
            </a:r>
          </a:p>
          <a:p>
            <a:r>
              <a:rPr lang="en-GB" dirty="0"/>
              <a:t>We can reasonably make comparisons between corresponding patches in two images (top left, top right, bottom left, …)</a:t>
            </a:r>
          </a:p>
          <a:p>
            <a:pPr lvl="1"/>
            <a:r>
              <a:rPr lang="en-GB" dirty="0"/>
              <a:t>E.g. passport photos</a:t>
            </a:r>
          </a:p>
          <a:p>
            <a:r>
              <a:rPr lang="en-GB" dirty="0"/>
              <a:t>Main thing we need to consider: what patch size is appropriate?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78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C21-9BC2-4910-B260-E9AA287F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Faces montage from labs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D82DF-E8E3-4D63-A2CB-6D520290C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4042" r="12031" b="11667"/>
          <a:stretch/>
        </p:blipFill>
        <p:spPr>
          <a:xfrm>
            <a:off x="4015450" y="1808475"/>
            <a:ext cx="4161100" cy="4291856"/>
          </a:xfrm>
        </p:spPr>
      </p:pic>
    </p:spTree>
    <p:extLst>
      <p:ext uri="{BB962C8B-B14F-4D97-AF65-F5344CB8AC3E}">
        <p14:creationId xmlns:p14="http://schemas.microsoft.com/office/powerpoint/2010/main" val="189161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C21-9BC2-4910-B260-E9AA287F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Faces montage from labs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D82DF-E8E3-4D63-A2CB-6D520290C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4042" r="12031" b="11667"/>
          <a:stretch/>
        </p:blipFill>
        <p:spPr>
          <a:xfrm>
            <a:off x="4015450" y="1808475"/>
            <a:ext cx="4161100" cy="429185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3CF213-66CF-436F-B016-631E5A338B50}"/>
              </a:ext>
            </a:extLst>
          </p:cNvPr>
          <p:cNvSpPr/>
          <p:nvPr/>
        </p:nvSpPr>
        <p:spPr>
          <a:xfrm>
            <a:off x="4063999" y="3246120"/>
            <a:ext cx="190800" cy="1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9231-6AC8-4803-9955-08611477652E}"/>
              </a:ext>
            </a:extLst>
          </p:cNvPr>
          <p:cNvSpPr/>
          <p:nvPr/>
        </p:nvSpPr>
        <p:spPr>
          <a:xfrm>
            <a:off x="4067959" y="2545080"/>
            <a:ext cx="190800" cy="1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70E31-2DA3-4F44-B461-D3FD8955D4B9}"/>
              </a:ext>
            </a:extLst>
          </p:cNvPr>
          <p:cNvSpPr/>
          <p:nvPr/>
        </p:nvSpPr>
        <p:spPr>
          <a:xfrm>
            <a:off x="4074159" y="1854411"/>
            <a:ext cx="190800" cy="1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98224-9DE2-48FD-90B6-A05F3C26B7EE}"/>
              </a:ext>
            </a:extLst>
          </p:cNvPr>
          <p:cNvSpPr txBox="1"/>
          <p:nvPr/>
        </p:nvSpPr>
        <p:spPr>
          <a:xfrm>
            <a:off x="1203960" y="2233437"/>
            <a:ext cx="1945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Broadly speaking, the same part of the image contains the same part of the object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0204F4-A25F-40A5-BCF5-F2F4B8E9B60F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149600" y="2640480"/>
            <a:ext cx="918359" cy="3316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A71F7-56A2-414F-999E-543962F1971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149600" y="2972101"/>
            <a:ext cx="914399" cy="3694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D4966-1EF5-4C8F-BCAC-F6B05D8BDF7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149600" y="1949811"/>
            <a:ext cx="924559" cy="1022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2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DB2B-EDBC-4676-B774-77812796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classification: 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8031-EEF9-4B8B-A41E-728D7348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We’re now interested in more unconstrained problems</a:t>
            </a:r>
          </a:p>
          <a:p>
            <a:r>
              <a:rPr lang="en-GB" dirty="0"/>
              <a:t>Different sized images</a:t>
            </a:r>
          </a:p>
          <a:p>
            <a:r>
              <a:rPr lang="en-GB" dirty="0"/>
              <a:t>Different compositions</a:t>
            </a:r>
          </a:p>
          <a:p>
            <a:r>
              <a:rPr lang="en-GB" dirty="0"/>
              <a:t>Diverse object categories</a:t>
            </a:r>
          </a:p>
          <a:p>
            <a:r>
              <a:rPr lang="en-GB" dirty="0"/>
              <a:t>Other objects present too</a:t>
            </a:r>
          </a:p>
        </p:txBody>
      </p:sp>
    </p:spTree>
    <p:extLst>
      <p:ext uri="{BB962C8B-B14F-4D97-AF65-F5344CB8AC3E}">
        <p14:creationId xmlns:p14="http://schemas.microsoft.com/office/powerpoint/2010/main" val="196674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5AF-8405-46EA-9175-B4C315EC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Caltech 101/256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AE719B-9B8F-4B55-AF82-00384CE83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228" y="1825625"/>
            <a:ext cx="472554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3149E4-0112-42ED-B531-28E21A7C50A5}"/>
              </a:ext>
            </a:extLst>
          </p:cNvPr>
          <p:cNvSpPr/>
          <p:nvPr/>
        </p:nvSpPr>
        <p:spPr>
          <a:xfrm>
            <a:off x="5429839" y="6395790"/>
            <a:ext cx="669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http://www.vision.caltech.edu/Image_Datasets/Caltech256/images/</a:t>
            </a:r>
            <a:r>
              <a:rPr lang="en-GB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BC1D19-5323-431C-B3D3-C53C11FA8B55}"/>
              </a:ext>
            </a:extLst>
          </p:cNvPr>
          <p:cNvCxnSpPr>
            <a:cxnSpLocks/>
          </p:cNvCxnSpPr>
          <p:nvPr/>
        </p:nvCxnSpPr>
        <p:spPr>
          <a:xfrm>
            <a:off x="1992979" y="5778631"/>
            <a:ext cx="0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0D69B9-1F44-4975-82B9-2C917070B3CE}"/>
              </a:ext>
            </a:extLst>
          </p:cNvPr>
          <p:cNvSpPr txBox="1"/>
          <p:nvPr/>
        </p:nvSpPr>
        <p:spPr>
          <a:xfrm>
            <a:off x="838200" y="5409299"/>
            <a:ext cx="230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Lots more categories…</a:t>
            </a:r>
          </a:p>
        </p:txBody>
      </p:sp>
    </p:spTree>
    <p:extLst>
      <p:ext uri="{BB962C8B-B14F-4D97-AF65-F5344CB8AC3E}">
        <p14:creationId xmlns:p14="http://schemas.microsoft.com/office/powerpoint/2010/main" val="133164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F26A-71DF-453F-813A-88D403CC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716B-6659-48EF-A6A7-716613BCD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New material: dealing with complex/unstructured data</a:t>
            </a:r>
          </a:p>
          <a:p>
            <a:r>
              <a:rPr lang="en-GB" dirty="0"/>
              <a:t>Finishing our work towards bag of visual words (BOVW)</a:t>
            </a:r>
          </a:p>
        </p:txBody>
      </p:sp>
    </p:spTree>
    <p:extLst>
      <p:ext uri="{BB962C8B-B14F-4D97-AF65-F5344CB8AC3E}">
        <p14:creationId xmlns:p14="http://schemas.microsoft.com/office/powerpoint/2010/main" val="205977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E954-1308-4BBF-9F7D-E44CAC4A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Caltech 101/256: “basketball”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300051-44DA-42B1-84BD-C2E0DDBF4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275" y="1825625"/>
            <a:ext cx="5135450" cy="43513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3DEF52-D622-4599-89F1-A6AE0BB9D478}"/>
              </a:ext>
            </a:extLst>
          </p:cNvPr>
          <p:cNvCxnSpPr>
            <a:cxnSpLocks/>
          </p:cNvCxnSpPr>
          <p:nvPr/>
        </p:nvCxnSpPr>
        <p:spPr>
          <a:xfrm>
            <a:off x="1992979" y="5778631"/>
            <a:ext cx="0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F03837-9B33-48B6-927C-400EF478F5B3}"/>
              </a:ext>
            </a:extLst>
          </p:cNvPr>
          <p:cNvSpPr txBox="1"/>
          <p:nvPr/>
        </p:nvSpPr>
        <p:spPr>
          <a:xfrm>
            <a:off x="838200" y="5409299"/>
            <a:ext cx="230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Lots more examples…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E6BAB-EEE9-4939-AB72-57110E84AD50}"/>
              </a:ext>
            </a:extLst>
          </p:cNvPr>
          <p:cNvSpPr/>
          <p:nvPr/>
        </p:nvSpPr>
        <p:spPr>
          <a:xfrm>
            <a:off x="5429839" y="6395790"/>
            <a:ext cx="669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http://www.vision.caltech.edu/Image_Datasets/Caltech256/images/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8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5AF-8405-46EA-9175-B4C315EC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Caltech 101/256: “baseball”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09DB11-0E8C-47C0-A1FF-8BB6248B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755" y="1825625"/>
            <a:ext cx="5142490" cy="435133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B7AAE9-39F9-45DB-BD27-7DE899A9D1A5}"/>
              </a:ext>
            </a:extLst>
          </p:cNvPr>
          <p:cNvCxnSpPr>
            <a:cxnSpLocks/>
          </p:cNvCxnSpPr>
          <p:nvPr/>
        </p:nvCxnSpPr>
        <p:spPr>
          <a:xfrm>
            <a:off x="1992979" y="5778631"/>
            <a:ext cx="0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12696F-9F61-48DD-A0FF-5165C94CF27F}"/>
              </a:ext>
            </a:extLst>
          </p:cNvPr>
          <p:cNvSpPr txBox="1"/>
          <p:nvPr/>
        </p:nvSpPr>
        <p:spPr>
          <a:xfrm>
            <a:off x="838200" y="5409299"/>
            <a:ext cx="230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Lots more examples…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006AF-7293-4B91-9E7C-10B9027B624D}"/>
              </a:ext>
            </a:extLst>
          </p:cNvPr>
          <p:cNvSpPr/>
          <p:nvPr/>
        </p:nvSpPr>
        <p:spPr>
          <a:xfrm>
            <a:off x="5429839" y="6395790"/>
            <a:ext cx="6693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http://www.vision.caltech.edu/Image_Datasets/Caltech256/images/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25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D8C93-FAA9-46DF-9F57-4F8AD329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 patch-based features</a:t>
            </a:r>
          </a:p>
        </p:txBody>
      </p:sp>
      <p:pic>
        <p:nvPicPr>
          <p:cNvPr id="19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89E40EE4-3FC7-40CF-816B-78858FBA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2" y="229631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9FE090A1-A5DC-4EB0-9642-B3DE00AA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15481"/>
            <a:ext cx="23812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7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D8C93-FAA9-46DF-9F57-4F8AD329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 patch-based features</a:t>
            </a:r>
          </a:p>
        </p:txBody>
      </p:sp>
      <p:pic>
        <p:nvPicPr>
          <p:cNvPr id="19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89E40EE4-3FC7-40CF-816B-78858FBA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2" y="229631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9FE090A1-A5DC-4EB0-9642-B3DE00AA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15481"/>
            <a:ext cx="23812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8F0A1B-7B80-4EAB-8402-BC17BF7A159A}"/>
              </a:ext>
            </a:extLst>
          </p:cNvPr>
          <p:cNvCxnSpPr/>
          <p:nvPr/>
        </p:nvCxnSpPr>
        <p:spPr>
          <a:xfrm>
            <a:off x="2238375" y="32154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29F205-670B-4DD7-9652-F1C341F376BE}"/>
              </a:ext>
            </a:extLst>
          </p:cNvPr>
          <p:cNvCxnSpPr>
            <a:cxnSpLocks/>
          </p:cNvCxnSpPr>
          <p:nvPr/>
        </p:nvCxnSpPr>
        <p:spPr>
          <a:xfrm>
            <a:off x="2390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C3146F-DE96-47E6-801E-783E955367C2}"/>
              </a:ext>
            </a:extLst>
          </p:cNvPr>
          <p:cNvCxnSpPr>
            <a:cxnSpLocks/>
          </p:cNvCxnSpPr>
          <p:nvPr/>
        </p:nvCxnSpPr>
        <p:spPr>
          <a:xfrm>
            <a:off x="2543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DE39E-C87C-49C2-8F66-D300337280DB}"/>
              </a:ext>
            </a:extLst>
          </p:cNvPr>
          <p:cNvCxnSpPr>
            <a:cxnSpLocks/>
          </p:cNvCxnSpPr>
          <p:nvPr/>
        </p:nvCxnSpPr>
        <p:spPr>
          <a:xfrm>
            <a:off x="2695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0C5D2-B0DA-4087-8D01-FCFE8971B41F}"/>
              </a:ext>
            </a:extLst>
          </p:cNvPr>
          <p:cNvCxnSpPr>
            <a:cxnSpLocks/>
          </p:cNvCxnSpPr>
          <p:nvPr/>
        </p:nvCxnSpPr>
        <p:spPr>
          <a:xfrm>
            <a:off x="2847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649EF1-91CB-41F6-B564-5861CD55F8EC}"/>
              </a:ext>
            </a:extLst>
          </p:cNvPr>
          <p:cNvCxnSpPr/>
          <p:nvPr/>
        </p:nvCxnSpPr>
        <p:spPr>
          <a:xfrm>
            <a:off x="3000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9BFE-79AD-467E-9910-B4FD735FF358}"/>
              </a:ext>
            </a:extLst>
          </p:cNvPr>
          <p:cNvCxnSpPr/>
          <p:nvPr/>
        </p:nvCxnSpPr>
        <p:spPr>
          <a:xfrm>
            <a:off x="3152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21562-932E-4B96-8BB8-93F27D3C09AA}"/>
              </a:ext>
            </a:extLst>
          </p:cNvPr>
          <p:cNvCxnSpPr/>
          <p:nvPr/>
        </p:nvCxnSpPr>
        <p:spPr>
          <a:xfrm>
            <a:off x="3305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7A5E48-D173-4B70-A314-6EBB3D7DE7BD}"/>
              </a:ext>
            </a:extLst>
          </p:cNvPr>
          <p:cNvCxnSpPr/>
          <p:nvPr/>
        </p:nvCxnSpPr>
        <p:spPr>
          <a:xfrm>
            <a:off x="3457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5D0EFF-6191-441F-BEDF-EBE867718E92}"/>
              </a:ext>
            </a:extLst>
          </p:cNvPr>
          <p:cNvCxnSpPr/>
          <p:nvPr/>
        </p:nvCxnSpPr>
        <p:spPr>
          <a:xfrm>
            <a:off x="3609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CF522D-9FB3-43BA-BDDD-9D92D39195AE}"/>
              </a:ext>
            </a:extLst>
          </p:cNvPr>
          <p:cNvCxnSpPr/>
          <p:nvPr/>
        </p:nvCxnSpPr>
        <p:spPr>
          <a:xfrm>
            <a:off x="3762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33244-8822-4828-B335-3CCD5C27AE93}"/>
              </a:ext>
            </a:extLst>
          </p:cNvPr>
          <p:cNvCxnSpPr/>
          <p:nvPr/>
        </p:nvCxnSpPr>
        <p:spPr>
          <a:xfrm>
            <a:off x="3914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30E3D3-66BB-4ABE-8750-D7D885FF95C0}"/>
              </a:ext>
            </a:extLst>
          </p:cNvPr>
          <p:cNvCxnSpPr/>
          <p:nvPr/>
        </p:nvCxnSpPr>
        <p:spPr>
          <a:xfrm>
            <a:off x="4067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F12A2F-E88D-4E0F-B3F8-FA8E23F723A4}"/>
              </a:ext>
            </a:extLst>
          </p:cNvPr>
          <p:cNvCxnSpPr/>
          <p:nvPr/>
        </p:nvCxnSpPr>
        <p:spPr>
          <a:xfrm>
            <a:off x="4219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56726-9BFD-4304-936E-0CC6F38CB81E}"/>
              </a:ext>
            </a:extLst>
          </p:cNvPr>
          <p:cNvCxnSpPr/>
          <p:nvPr/>
        </p:nvCxnSpPr>
        <p:spPr>
          <a:xfrm>
            <a:off x="4371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406BAA-D820-47CC-BDC8-3D383716EA66}"/>
              </a:ext>
            </a:extLst>
          </p:cNvPr>
          <p:cNvCxnSpPr/>
          <p:nvPr/>
        </p:nvCxnSpPr>
        <p:spPr>
          <a:xfrm>
            <a:off x="4524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93062-B7AD-4387-9686-7F3B1D5BBA14}"/>
              </a:ext>
            </a:extLst>
          </p:cNvPr>
          <p:cNvCxnSpPr>
            <a:cxnSpLocks/>
          </p:cNvCxnSpPr>
          <p:nvPr/>
        </p:nvCxnSpPr>
        <p:spPr>
          <a:xfrm>
            <a:off x="2238375" y="3214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DCED68-DAA8-4F76-A9CF-A3BB57EF021C}"/>
              </a:ext>
            </a:extLst>
          </p:cNvPr>
          <p:cNvCxnSpPr>
            <a:cxnSpLocks/>
          </p:cNvCxnSpPr>
          <p:nvPr/>
        </p:nvCxnSpPr>
        <p:spPr>
          <a:xfrm>
            <a:off x="2239200" y="3367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7CE379-2D70-4A0E-A7A3-A72AA30DC95A}"/>
              </a:ext>
            </a:extLst>
          </p:cNvPr>
          <p:cNvCxnSpPr>
            <a:cxnSpLocks/>
          </p:cNvCxnSpPr>
          <p:nvPr/>
        </p:nvCxnSpPr>
        <p:spPr>
          <a:xfrm>
            <a:off x="2239200" y="3519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3B0DBA-3302-44AF-8AB7-17400BCF2117}"/>
              </a:ext>
            </a:extLst>
          </p:cNvPr>
          <p:cNvCxnSpPr>
            <a:cxnSpLocks/>
          </p:cNvCxnSpPr>
          <p:nvPr/>
        </p:nvCxnSpPr>
        <p:spPr>
          <a:xfrm>
            <a:off x="2239200" y="3672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18196A-84B6-44C2-9101-40324D804BC5}"/>
              </a:ext>
            </a:extLst>
          </p:cNvPr>
          <p:cNvCxnSpPr>
            <a:cxnSpLocks/>
          </p:cNvCxnSpPr>
          <p:nvPr/>
        </p:nvCxnSpPr>
        <p:spPr>
          <a:xfrm>
            <a:off x="2239200" y="3824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568854-C791-4569-AA2A-31E1E55D6BF8}"/>
              </a:ext>
            </a:extLst>
          </p:cNvPr>
          <p:cNvCxnSpPr>
            <a:cxnSpLocks/>
          </p:cNvCxnSpPr>
          <p:nvPr/>
        </p:nvCxnSpPr>
        <p:spPr>
          <a:xfrm>
            <a:off x="2239200" y="3976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9D1559-4D51-47B6-B8A0-D63771BD3260}"/>
              </a:ext>
            </a:extLst>
          </p:cNvPr>
          <p:cNvCxnSpPr>
            <a:cxnSpLocks/>
          </p:cNvCxnSpPr>
          <p:nvPr/>
        </p:nvCxnSpPr>
        <p:spPr>
          <a:xfrm>
            <a:off x="2239200" y="4129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BE56D1-85F3-4A55-AD9B-DC256BA95F69}"/>
              </a:ext>
            </a:extLst>
          </p:cNvPr>
          <p:cNvCxnSpPr>
            <a:cxnSpLocks/>
          </p:cNvCxnSpPr>
          <p:nvPr/>
        </p:nvCxnSpPr>
        <p:spPr>
          <a:xfrm>
            <a:off x="2239200" y="4281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C3E727-D2EB-42C5-BC43-DC8D9B671BAF}"/>
              </a:ext>
            </a:extLst>
          </p:cNvPr>
          <p:cNvCxnSpPr>
            <a:cxnSpLocks/>
          </p:cNvCxnSpPr>
          <p:nvPr/>
        </p:nvCxnSpPr>
        <p:spPr>
          <a:xfrm>
            <a:off x="2239200" y="4434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2B5599-5801-4113-9336-9CA88CDC3AFE}"/>
              </a:ext>
            </a:extLst>
          </p:cNvPr>
          <p:cNvCxnSpPr>
            <a:cxnSpLocks/>
          </p:cNvCxnSpPr>
          <p:nvPr/>
        </p:nvCxnSpPr>
        <p:spPr>
          <a:xfrm>
            <a:off x="2239200" y="4586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C96145-6E12-40BA-8301-6F46260CE17A}"/>
              </a:ext>
            </a:extLst>
          </p:cNvPr>
          <p:cNvCxnSpPr>
            <a:cxnSpLocks/>
          </p:cNvCxnSpPr>
          <p:nvPr/>
        </p:nvCxnSpPr>
        <p:spPr>
          <a:xfrm>
            <a:off x="2239200" y="4738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F26628-2C50-46C1-A3CA-7776B828DFBF}"/>
              </a:ext>
            </a:extLst>
          </p:cNvPr>
          <p:cNvCxnSpPr/>
          <p:nvPr/>
        </p:nvCxnSpPr>
        <p:spPr>
          <a:xfrm>
            <a:off x="7112381" y="23010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B77D1A-84F7-484D-9062-33F74EBD7891}"/>
              </a:ext>
            </a:extLst>
          </p:cNvPr>
          <p:cNvCxnSpPr>
            <a:cxnSpLocks/>
          </p:cNvCxnSpPr>
          <p:nvPr/>
        </p:nvCxnSpPr>
        <p:spPr>
          <a:xfrm>
            <a:off x="7264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0CDA15-6F17-43E0-944B-6E8A05B708D0}"/>
              </a:ext>
            </a:extLst>
          </p:cNvPr>
          <p:cNvCxnSpPr>
            <a:cxnSpLocks/>
          </p:cNvCxnSpPr>
          <p:nvPr/>
        </p:nvCxnSpPr>
        <p:spPr>
          <a:xfrm>
            <a:off x="7417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CC200D-4CE3-4443-8277-06006AB4CB63}"/>
              </a:ext>
            </a:extLst>
          </p:cNvPr>
          <p:cNvCxnSpPr>
            <a:cxnSpLocks/>
          </p:cNvCxnSpPr>
          <p:nvPr/>
        </p:nvCxnSpPr>
        <p:spPr>
          <a:xfrm>
            <a:off x="7569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AD7118-FC4A-4564-9993-9C8934D25EB6}"/>
              </a:ext>
            </a:extLst>
          </p:cNvPr>
          <p:cNvCxnSpPr>
            <a:cxnSpLocks/>
          </p:cNvCxnSpPr>
          <p:nvPr/>
        </p:nvCxnSpPr>
        <p:spPr>
          <a:xfrm>
            <a:off x="7721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AAC4D5-D26A-4140-A941-6A8297B376C0}"/>
              </a:ext>
            </a:extLst>
          </p:cNvPr>
          <p:cNvCxnSpPr/>
          <p:nvPr/>
        </p:nvCxnSpPr>
        <p:spPr>
          <a:xfrm>
            <a:off x="7874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67B566-C4F0-4D01-A0FE-0ACAEFA979EA}"/>
              </a:ext>
            </a:extLst>
          </p:cNvPr>
          <p:cNvCxnSpPr/>
          <p:nvPr/>
        </p:nvCxnSpPr>
        <p:spPr>
          <a:xfrm>
            <a:off x="8026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8C2E09-DEEE-4227-9810-03C7A1CCB482}"/>
              </a:ext>
            </a:extLst>
          </p:cNvPr>
          <p:cNvCxnSpPr/>
          <p:nvPr/>
        </p:nvCxnSpPr>
        <p:spPr>
          <a:xfrm>
            <a:off x="8179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17DE1E-0058-404C-9F77-34BB968B80C7}"/>
              </a:ext>
            </a:extLst>
          </p:cNvPr>
          <p:cNvCxnSpPr/>
          <p:nvPr/>
        </p:nvCxnSpPr>
        <p:spPr>
          <a:xfrm>
            <a:off x="8331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FFBE0E-8E8E-430C-A5F6-73635ED0C9BA}"/>
              </a:ext>
            </a:extLst>
          </p:cNvPr>
          <p:cNvCxnSpPr/>
          <p:nvPr/>
        </p:nvCxnSpPr>
        <p:spPr>
          <a:xfrm>
            <a:off x="8483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AF567C-03B4-47E5-A3EA-CC40A2B57516}"/>
              </a:ext>
            </a:extLst>
          </p:cNvPr>
          <p:cNvCxnSpPr/>
          <p:nvPr/>
        </p:nvCxnSpPr>
        <p:spPr>
          <a:xfrm>
            <a:off x="8636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606B2E-EBCE-4108-9218-782CA0B50182}"/>
              </a:ext>
            </a:extLst>
          </p:cNvPr>
          <p:cNvCxnSpPr/>
          <p:nvPr/>
        </p:nvCxnSpPr>
        <p:spPr>
          <a:xfrm>
            <a:off x="8788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AF0B36-D834-4251-9874-24EDBA6881BB}"/>
              </a:ext>
            </a:extLst>
          </p:cNvPr>
          <p:cNvCxnSpPr/>
          <p:nvPr/>
        </p:nvCxnSpPr>
        <p:spPr>
          <a:xfrm>
            <a:off x="8941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7654FB-8322-4929-B15B-830879B0B031}"/>
              </a:ext>
            </a:extLst>
          </p:cNvPr>
          <p:cNvCxnSpPr/>
          <p:nvPr/>
        </p:nvCxnSpPr>
        <p:spPr>
          <a:xfrm>
            <a:off x="9093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9A67B9-D2F2-4632-883D-6B64511ADEB5}"/>
              </a:ext>
            </a:extLst>
          </p:cNvPr>
          <p:cNvCxnSpPr/>
          <p:nvPr/>
        </p:nvCxnSpPr>
        <p:spPr>
          <a:xfrm>
            <a:off x="9245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9EA11-A677-413F-919A-27AB2518D827}"/>
              </a:ext>
            </a:extLst>
          </p:cNvPr>
          <p:cNvCxnSpPr>
            <a:cxnSpLocks/>
          </p:cNvCxnSpPr>
          <p:nvPr/>
        </p:nvCxnSpPr>
        <p:spPr>
          <a:xfrm>
            <a:off x="7112381" y="2300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2DBCF0-4A19-45C1-8AA8-EEBF2EE92FCB}"/>
              </a:ext>
            </a:extLst>
          </p:cNvPr>
          <p:cNvCxnSpPr>
            <a:cxnSpLocks/>
          </p:cNvCxnSpPr>
          <p:nvPr/>
        </p:nvCxnSpPr>
        <p:spPr>
          <a:xfrm>
            <a:off x="7113206" y="2452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50DB69-5306-42F9-8E24-65D37AAF220E}"/>
              </a:ext>
            </a:extLst>
          </p:cNvPr>
          <p:cNvCxnSpPr>
            <a:cxnSpLocks/>
          </p:cNvCxnSpPr>
          <p:nvPr/>
        </p:nvCxnSpPr>
        <p:spPr>
          <a:xfrm>
            <a:off x="7113206" y="2605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20FC92-8568-40EA-A90A-C018CD65B474}"/>
              </a:ext>
            </a:extLst>
          </p:cNvPr>
          <p:cNvCxnSpPr>
            <a:cxnSpLocks/>
          </p:cNvCxnSpPr>
          <p:nvPr/>
        </p:nvCxnSpPr>
        <p:spPr>
          <a:xfrm>
            <a:off x="7113206" y="2757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AE9EBD-A0DF-4FC1-A092-7DE8D4979604}"/>
              </a:ext>
            </a:extLst>
          </p:cNvPr>
          <p:cNvCxnSpPr>
            <a:cxnSpLocks/>
          </p:cNvCxnSpPr>
          <p:nvPr/>
        </p:nvCxnSpPr>
        <p:spPr>
          <a:xfrm>
            <a:off x="7113206" y="2910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F15E3C-F26B-458E-BA27-22A2901620DF}"/>
              </a:ext>
            </a:extLst>
          </p:cNvPr>
          <p:cNvCxnSpPr>
            <a:cxnSpLocks/>
          </p:cNvCxnSpPr>
          <p:nvPr/>
        </p:nvCxnSpPr>
        <p:spPr>
          <a:xfrm>
            <a:off x="7113206" y="3062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293E3E-D862-4897-8736-595B4A166C60}"/>
              </a:ext>
            </a:extLst>
          </p:cNvPr>
          <p:cNvCxnSpPr>
            <a:cxnSpLocks/>
          </p:cNvCxnSpPr>
          <p:nvPr/>
        </p:nvCxnSpPr>
        <p:spPr>
          <a:xfrm>
            <a:off x="7113206" y="3214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69011D-DE90-480F-B143-A76A39B5478F}"/>
              </a:ext>
            </a:extLst>
          </p:cNvPr>
          <p:cNvCxnSpPr>
            <a:cxnSpLocks/>
          </p:cNvCxnSpPr>
          <p:nvPr/>
        </p:nvCxnSpPr>
        <p:spPr>
          <a:xfrm>
            <a:off x="7113206" y="3367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CB6DA1-F477-4BF4-93D7-B9531B701FF0}"/>
              </a:ext>
            </a:extLst>
          </p:cNvPr>
          <p:cNvCxnSpPr>
            <a:cxnSpLocks/>
          </p:cNvCxnSpPr>
          <p:nvPr/>
        </p:nvCxnSpPr>
        <p:spPr>
          <a:xfrm>
            <a:off x="7113206" y="3519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F92C7-45FB-45BB-9964-BD74BD169B13}"/>
              </a:ext>
            </a:extLst>
          </p:cNvPr>
          <p:cNvCxnSpPr>
            <a:cxnSpLocks/>
          </p:cNvCxnSpPr>
          <p:nvPr/>
        </p:nvCxnSpPr>
        <p:spPr>
          <a:xfrm>
            <a:off x="7113206" y="3672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B0D02-B563-4BDE-80D9-381BC58375DA}"/>
              </a:ext>
            </a:extLst>
          </p:cNvPr>
          <p:cNvCxnSpPr>
            <a:cxnSpLocks/>
          </p:cNvCxnSpPr>
          <p:nvPr/>
        </p:nvCxnSpPr>
        <p:spPr>
          <a:xfrm>
            <a:off x="7113206" y="3824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A48C70C-2AE8-4BD6-8600-A4A9A0DBA707}"/>
              </a:ext>
            </a:extLst>
          </p:cNvPr>
          <p:cNvCxnSpPr/>
          <p:nvPr/>
        </p:nvCxnSpPr>
        <p:spPr>
          <a:xfrm>
            <a:off x="9398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C4D775-50AD-4A99-8F35-B4DA8BA0134E}"/>
              </a:ext>
            </a:extLst>
          </p:cNvPr>
          <p:cNvCxnSpPr/>
          <p:nvPr/>
        </p:nvCxnSpPr>
        <p:spPr>
          <a:xfrm>
            <a:off x="9550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35C6D4-0F8D-470B-8BA9-4329D2B8A0CD}"/>
              </a:ext>
            </a:extLst>
          </p:cNvPr>
          <p:cNvCxnSpPr/>
          <p:nvPr/>
        </p:nvCxnSpPr>
        <p:spPr>
          <a:xfrm>
            <a:off x="97031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6ACE03A-7AB2-4FCE-B2B4-F55DDE36A489}"/>
              </a:ext>
            </a:extLst>
          </p:cNvPr>
          <p:cNvCxnSpPr/>
          <p:nvPr/>
        </p:nvCxnSpPr>
        <p:spPr>
          <a:xfrm>
            <a:off x="98555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ED50ACA-9DA8-40D1-9C7E-D754F392AED4}"/>
              </a:ext>
            </a:extLst>
          </p:cNvPr>
          <p:cNvCxnSpPr/>
          <p:nvPr/>
        </p:nvCxnSpPr>
        <p:spPr>
          <a:xfrm>
            <a:off x="100079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496758B-86F5-4D55-B0D5-6BDA39D5C2C1}"/>
              </a:ext>
            </a:extLst>
          </p:cNvPr>
          <p:cNvCxnSpPr/>
          <p:nvPr/>
        </p:nvCxnSpPr>
        <p:spPr>
          <a:xfrm>
            <a:off x="10160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025BED6-7985-45AC-ACD7-44D9397003CC}"/>
              </a:ext>
            </a:extLst>
          </p:cNvPr>
          <p:cNvCxnSpPr/>
          <p:nvPr/>
        </p:nvCxnSpPr>
        <p:spPr>
          <a:xfrm>
            <a:off x="10312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8EB8A0F-F173-4604-BD4D-166AD19E2AF3}"/>
              </a:ext>
            </a:extLst>
          </p:cNvPr>
          <p:cNvCxnSpPr/>
          <p:nvPr/>
        </p:nvCxnSpPr>
        <p:spPr>
          <a:xfrm>
            <a:off x="7111556" y="3825081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BF990C-29A6-4143-AEEC-5CF438DFA90F}"/>
              </a:ext>
            </a:extLst>
          </p:cNvPr>
          <p:cNvCxnSpPr>
            <a:cxnSpLocks/>
          </p:cNvCxnSpPr>
          <p:nvPr/>
        </p:nvCxnSpPr>
        <p:spPr>
          <a:xfrm>
            <a:off x="7263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484895-1B06-47D4-9FB7-D333FBF04535}"/>
              </a:ext>
            </a:extLst>
          </p:cNvPr>
          <p:cNvCxnSpPr>
            <a:cxnSpLocks/>
          </p:cNvCxnSpPr>
          <p:nvPr/>
        </p:nvCxnSpPr>
        <p:spPr>
          <a:xfrm>
            <a:off x="7416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0F27A6-C0BC-487A-9AB9-3B0929D4831E}"/>
              </a:ext>
            </a:extLst>
          </p:cNvPr>
          <p:cNvCxnSpPr>
            <a:cxnSpLocks/>
          </p:cNvCxnSpPr>
          <p:nvPr/>
        </p:nvCxnSpPr>
        <p:spPr>
          <a:xfrm>
            <a:off x="7568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160F16-1445-4C84-BC24-8B06AC3B61EF}"/>
              </a:ext>
            </a:extLst>
          </p:cNvPr>
          <p:cNvCxnSpPr>
            <a:cxnSpLocks/>
          </p:cNvCxnSpPr>
          <p:nvPr/>
        </p:nvCxnSpPr>
        <p:spPr>
          <a:xfrm>
            <a:off x="7721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FDDCC3A-F9F4-462B-889E-AC8D5EB39DE4}"/>
              </a:ext>
            </a:extLst>
          </p:cNvPr>
          <p:cNvCxnSpPr/>
          <p:nvPr/>
        </p:nvCxnSpPr>
        <p:spPr>
          <a:xfrm>
            <a:off x="7873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DC2D746-A83F-4043-9595-668CD76BB2A1}"/>
              </a:ext>
            </a:extLst>
          </p:cNvPr>
          <p:cNvCxnSpPr/>
          <p:nvPr/>
        </p:nvCxnSpPr>
        <p:spPr>
          <a:xfrm>
            <a:off x="8025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3EA8B4D-2ACD-428F-AD22-C28DBE330FEE}"/>
              </a:ext>
            </a:extLst>
          </p:cNvPr>
          <p:cNvCxnSpPr/>
          <p:nvPr/>
        </p:nvCxnSpPr>
        <p:spPr>
          <a:xfrm>
            <a:off x="8178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C70F1D-4BA0-484F-88B7-979F6D6684F2}"/>
              </a:ext>
            </a:extLst>
          </p:cNvPr>
          <p:cNvCxnSpPr/>
          <p:nvPr/>
        </p:nvCxnSpPr>
        <p:spPr>
          <a:xfrm>
            <a:off x="8330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492513-95C9-42F5-B38E-A9836F10859C}"/>
              </a:ext>
            </a:extLst>
          </p:cNvPr>
          <p:cNvCxnSpPr/>
          <p:nvPr/>
        </p:nvCxnSpPr>
        <p:spPr>
          <a:xfrm>
            <a:off x="8483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9ACA79-D8A6-44D9-B1DD-6B123DA253A5}"/>
              </a:ext>
            </a:extLst>
          </p:cNvPr>
          <p:cNvCxnSpPr/>
          <p:nvPr/>
        </p:nvCxnSpPr>
        <p:spPr>
          <a:xfrm>
            <a:off x="8635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9E97F8-60C8-471D-87B9-DA175899C726}"/>
              </a:ext>
            </a:extLst>
          </p:cNvPr>
          <p:cNvCxnSpPr/>
          <p:nvPr/>
        </p:nvCxnSpPr>
        <p:spPr>
          <a:xfrm>
            <a:off x="8787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584237E-57E1-4A5D-9DA9-5464756C6C51}"/>
              </a:ext>
            </a:extLst>
          </p:cNvPr>
          <p:cNvCxnSpPr/>
          <p:nvPr/>
        </p:nvCxnSpPr>
        <p:spPr>
          <a:xfrm>
            <a:off x="8940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41F318-65C9-4D54-A708-7517AF936045}"/>
              </a:ext>
            </a:extLst>
          </p:cNvPr>
          <p:cNvCxnSpPr/>
          <p:nvPr/>
        </p:nvCxnSpPr>
        <p:spPr>
          <a:xfrm>
            <a:off x="9092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63ED64-B0AA-4A4E-A3D8-AE180A51807B}"/>
              </a:ext>
            </a:extLst>
          </p:cNvPr>
          <p:cNvCxnSpPr/>
          <p:nvPr/>
        </p:nvCxnSpPr>
        <p:spPr>
          <a:xfrm>
            <a:off x="9245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D732B36-61B6-4BDE-AA7D-15AFDB9B437F}"/>
              </a:ext>
            </a:extLst>
          </p:cNvPr>
          <p:cNvCxnSpPr>
            <a:cxnSpLocks/>
          </p:cNvCxnSpPr>
          <p:nvPr/>
        </p:nvCxnSpPr>
        <p:spPr>
          <a:xfrm>
            <a:off x="7112381" y="3976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CE8B907-AE7F-46BE-A144-375E1B600B74}"/>
              </a:ext>
            </a:extLst>
          </p:cNvPr>
          <p:cNvCxnSpPr>
            <a:cxnSpLocks/>
          </p:cNvCxnSpPr>
          <p:nvPr/>
        </p:nvCxnSpPr>
        <p:spPr>
          <a:xfrm>
            <a:off x="7112381" y="4129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BA3ADC2-1217-4714-B082-21F208CF7C2F}"/>
              </a:ext>
            </a:extLst>
          </p:cNvPr>
          <p:cNvCxnSpPr>
            <a:cxnSpLocks/>
          </p:cNvCxnSpPr>
          <p:nvPr/>
        </p:nvCxnSpPr>
        <p:spPr>
          <a:xfrm>
            <a:off x="7112381" y="4281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53E45E8-8492-40A9-821A-E5A0A600ACFB}"/>
              </a:ext>
            </a:extLst>
          </p:cNvPr>
          <p:cNvCxnSpPr>
            <a:cxnSpLocks/>
          </p:cNvCxnSpPr>
          <p:nvPr/>
        </p:nvCxnSpPr>
        <p:spPr>
          <a:xfrm>
            <a:off x="7112381" y="4434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D2A7C6F-9DFF-418E-ABBB-83E1A2F481F8}"/>
              </a:ext>
            </a:extLst>
          </p:cNvPr>
          <p:cNvCxnSpPr>
            <a:cxnSpLocks/>
          </p:cNvCxnSpPr>
          <p:nvPr/>
        </p:nvCxnSpPr>
        <p:spPr>
          <a:xfrm>
            <a:off x="7112381" y="4586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6372471-B294-4B15-B083-F209C4732CBD}"/>
              </a:ext>
            </a:extLst>
          </p:cNvPr>
          <p:cNvCxnSpPr>
            <a:cxnSpLocks/>
          </p:cNvCxnSpPr>
          <p:nvPr/>
        </p:nvCxnSpPr>
        <p:spPr>
          <a:xfrm>
            <a:off x="7112381" y="4738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56AF3B5-672E-4187-AC49-015DE7184752}"/>
              </a:ext>
            </a:extLst>
          </p:cNvPr>
          <p:cNvCxnSpPr>
            <a:cxnSpLocks/>
          </p:cNvCxnSpPr>
          <p:nvPr/>
        </p:nvCxnSpPr>
        <p:spPr>
          <a:xfrm>
            <a:off x="7112381" y="4891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E8D166-19F9-490E-AB5E-8D1A7ADA31F3}"/>
              </a:ext>
            </a:extLst>
          </p:cNvPr>
          <p:cNvCxnSpPr>
            <a:cxnSpLocks/>
          </p:cNvCxnSpPr>
          <p:nvPr/>
        </p:nvCxnSpPr>
        <p:spPr>
          <a:xfrm>
            <a:off x="7112381" y="5043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7478D6-36B2-4A3E-8A9F-C7CA352AC434}"/>
              </a:ext>
            </a:extLst>
          </p:cNvPr>
          <p:cNvCxnSpPr>
            <a:cxnSpLocks/>
          </p:cNvCxnSpPr>
          <p:nvPr/>
        </p:nvCxnSpPr>
        <p:spPr>
          <a:xfrm>
            <a:off x="7112381" y="5196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AB07827-74FE-44D2-A419-8290298D5BB0}"/>
              </a:ext>
            </a:extLst>
          </p:cNvPr>
          <p:cNvCxnSpPr>
            <a:cxnSpLocks/>
          </p:cNvCxnSpPr>
          <p:nvPr/>
        </p:nvCxnSpPr>
        <p:spPr>
          <a:xfrm>
            <a:off x="7112381" y="5348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BB43695-3959-40C3-9F4F-962F02ED5CC0}"/>
              </a:ext>
            </a:extLst>
          </p:cNvPr>
          <p:cNvCxnSpPr/>
          <p:nvPr/>
        </p:nvCxnSpPr>
        <p:spPr>
          <a:xfrm>
            <a:off x="9397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73537ED-8BDD-4046-860D-19AC91DA055B}"/>
              </a:ext>
            </a:extLst>
          </p:cNvPr>
          <p:cNvCxnSpPr/>
          <p:nvPr/>
        </p:nvCxnSpPr>
        <p:spPr>
          <a:xfrm>
            <a:off x="9549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79519CD-61FE-48C5-A3EB-2D4C995DAFA8}"/>
              </a:ext>
            </a:extLst>
          </p:cNvPr>
          <p:cNvCxnSpPr/>
          <p:nvPr/>
        </p:nvCxnSpPr>
        <p:spPr>
          <a:xfrm>
            <a:off x="97023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5ABB12-9A55-4BC5-A0E8-4C9C84F1AEF3}"/>
              </a:ext>
            </a:extLst>
          </p:cNvPr>
          <p:cNvCxnSpPr/>
          <p:nvPr/>
        </p:nvCxnSpPr>
        <p:spPr>
          <a:xfrm>
            <a:off x="98547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5810DE2-9B59-47D4-B3D6-D06A65F3E7B3}"/>
              </a:ext>
            </a:extLst>
          </p:cNvPr>
          <p:cNvCxnSpPr/>
          <p:nvPr/>
        </p:nvCxnSpPr>
        <p:spPr>
          <a:xfrm>
            <a:off x="100071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BA44C6E-D63E-4EE1-9184-24FAEFF0DBC9}"/>
              </a:ext>
            </a:extLst>
          </p:cNvPr>
          <p:cNvCxnSpPr/>
          <p:nvPr/>
        </p:nvCxnSpPr>
        <p:spPr>
          <a:xfrm>
            <a:off x="10159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7A9E3B3-D8A5-4CE4-8D90-0BE50E965C94}"/>
              </a:ext>
            </a:extLst>
          </p:cNvPr>
          <p:cNvCxnSpPr/>
          <p:nvPr/>
        </p:nvCxnSpPr>
        <p:spPr>
          <a:xfrm>
            <a:off x="10311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CB15E4D-0481-4669-911D-5F5373D3D25A}"/>
              </a:ext>
            </a:extLst>
          </p:cNvPr>
          <p:cNvCxnSpPr>
            <a:cxnSpLocks/>
          </p:cNvCxnSpPr>
          <p:nvPr/>
        </p:nvCxnSpPr>
        <p:spPr>
          <a:xfrm>
            <a:off x="7111556" y="53470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2E8D87-0E0B-42B8-B31C-D1D28A7E4EDA}"/>
              </a:ext>
            </a:extLst>
          </p:cNvPr>
          <p:cNvCxnSpPr>
            <a:cxnSpLocks/>
          </p:cNvCxnSpPr>
          <p:nvPr/>
        </p:nvCxnSpPr>
        <p:spPr>
          <a:xfrm>
            <a:off x="7111556" y="54994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143DBDE-1FC4-4F48-B3DE-47697EFA0A90}"/>
              </a:ext>
            </a:extLst>
          </p:cNvPr>
          <p:cNvCxnSpPr>
            <a:cxnSpLocks/>
          </p:cNvCxnSpPr>
          <p:nvPr/>
        </p:nvCxnSpPr>
        <p:spPr>
          <a:xfrm>
            <a:off x="7111556" y="56518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EF321C-AF03-4E00-9C0B-2E997B8768F0}"/>
              </a:ext>
            </a:extLst>
          </p:cNvPr>
          <p:cNvSpPr txBox="1"/>
          <p:nvPr/>
        </p:nvSpPr>
        <p:spPr>
          <a:xfrm>
            <a:off x="2915252" y="6050537"/>
            <a:ext cx="61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only do the patches contain completely different things, but there are different numbers of patches in different images…</a:t>
            </a:r>
          </a:p>
        </p:txBody>
      </p:sp>
    </p:spTree>
    <p:extLst>
      <p:ext uri="{BB962C8B-B14F-4D97-AF65-F5344CB8AC3E}">
        <p14:creationId xmlns:p14="http://schemas.microsoft.com/office/powerpoint/2010/main" val="224898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D8C93-FAA9-46DF-9F57-4F8AD329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 patch-based features</a:t>
            </a:r>
          </a:p>
        </p:txBody>
      </p:sp>
      <p:pic>
        <p:nvPicPr>
          <p:cNvPr id="19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89E40EE4-3FC7-40CF-816B-78858FBA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2" y="229631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9FE090A1-A5DC-4EB0-9642-B3DE00AA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15481"/>
            <a:ext cx="23812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8F0A1B-7B80-4EAB-8402-BC17BF7A159A}"/>
              </a:ext>
            </a:extLst>
          </p:cNvPr>
          <p:cNvCxnSpPr/>
          <p:nvPr/>
        </p:nvCxnSpPr>
        <p:spPr>
          <a:xfrm>
            <a:off x="2238375" y="32154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29F205-670B-4DD7-9652-F1C341F376BE}"/>
              </a:ext>
            </a:extLst>
          </p:cNvPr>
          <p:cNvCxnSpPr>
            <a:cxnSpLocks/>
          </p:cNvCxnSpPr>
          <p:nvPr/>
        </p:nvCxnSpPr>
        <p:spPr>
          <a:xfrm>
            <a:off x="2390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C3146F-DE96-47E6-801E-783E955367C2}"/>
              </a:ext>
            </a:extLst>
          </p:cNvPr>
          <p:cNvCxnSpPr>
            <a:cxnSpLocks/>
          </p:cNvCxnSpPr>
          <p:nvPr/>
        </p:nvCxnSpPr>
        <p:spPr>
          <a:xfrm>
            <a:off x="2543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DE39E-C87C-49C2-8F66-D300337280DB}"/>
              </a:ext>
            </a:extLst>
          </p:cNvPr>
          <p:cNvCxnSpPr>
            <a:cxnSpLocks/>
          </p:cNvCxnSpPr>
          <p:nvPr/>
        </p:nvCxnSpPr>
        <p:spPr>
          <a:xfrm>
            <a:off x="2695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0C5D2-B0DA-4087-8D01-FCFE8971B41F}"/>
              </a:ext>
            </a:extLst>
          </p:cNvPr>
          <p:cNvCxnSpPr>
            <a:cxnSpLocks/>
          </p:cNvCxnSpPr>
          <p:nvPr/>
        </p:nvCxnSpPr>
        <p:spPr>
          <a:xfrm>
            <a:off x="2847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649EF1-91CB-41F6-B564-5861CD55F8EC}"/>
              </a:ext>
            </a:extLst>
          </p:cNvPr>
          <p:cNvCxnSpPr/>
          <p:nvPr/>
        </p:nvCxnSpPr>
        <p:spPr>
          <a:xfrm>
            <a:off x="3000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9BFE-79AD-467E-9910-B4FD735FF358}"/>
              </a:ext>
            </a:extLst>
          </p:cNvPr>
          <p:cNvCxnSpPr/>
          <p:nvPr/>
        </p:nvCxnSpPr>
        <p:spPr>
          <a:xfrm>
            <a:off x="3152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21562-932E-4B96-8BB8-93F27D3C09AA}"/>
              </a:ext>
            </a:extLst>
          </p:cNvPr>
          <p:cNvCxnSpPr/>
          <p:nvPr/>
        </p:nvCxnSpPr>
        <p:spPr>
          <a:xfrm>
            <a:off x="3305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7A5E48-D173-4B70-A314-6EBB3D7DE7BD}"/>
              </a:ext>
            </a:extLst>
          </p:cNvPr>
          <p:cNvCxnSpPr/>
          <p:nvPr/>
        </p:nvCxnSpPr>
        <p:spPr>
          <a:xfrm>
            <a:off x="3457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5D0EFF-6191-441F-BEDF-EBE867718E92}"/>
              </a:ext>
            </a:extLst>
          </p:cNvPr>
          <p:cNvCxnSpPr/>
          <p:nvPr/>
        </p:nvCxnSpPr>
        <p:spPr>
          <a:xfrm>
            <a:off x="3609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CF522D-9FB3-43BA-BDDD-9D92D39195AE}"/>
              </a:ext>
            </a:extLst>
          </p:cNvPr>
          <p:cNvCxnSpPr/>
          <p:nvPr/>
        </p:nvCxnSpPr>
        <p:spPr>
          <a:xfrm>
            <a:off x="3762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33244-8822-4828-B335-3CCD5C27AE93}"/>
              </a:ext>
            </a:extLst>
          </p:cNvPr>
          <p:cNvCxnSpPr/>
          <p:nvPr/>
        </p:nvCxnSpPr>
        <p:spPr>
          <a:xfrm>
            <a:off x="3914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30E3D3-66BB-4ABE-8750-D7D885FF95C0}"/>
              </a:ext>
            </a:extLst>
          </p:cNvPr>
          <p:cNvCxnSpPr/>
          <p:nvPr/>
        </p:nvCxnSpPr>
        <p:spPr>
          <a:xfrm>
            <a:off x="4067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F12A2F-E88D-4E0F-B3F8-FA8E23F723A4}"/>
              </a:ext>
            </a:extLst>
          </p:cNvPr>
          <p:cNvCxnSpPr/>
          <p:nvPr/>
        </p:nvCxnSpPr>
        <p:spPr>
          <a:xfrm>
            <a:off x="4219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56726-9BFD-4304-936E-0CC6F38CB81E}"/>
              </a:ext>
            </a:extLst>
          </p:cNvPr>
          <p:cNvCxnSpPr/>
          <p:nvPr/>
        </p:nvCxnSpPr>
        <p:spPr>
          <a:xfrm>
            <a:off x="4371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406BAA-D820-47CC-BDC8-3D383716EA66}"/>
              </a:ext>
            </a:extLst>
          </p:cNvPr>
          <p:cNvCxnSpPr/>
          <p:nvPr/>
        </p:nvCxnSpPr>
        <p:spPr>
          <a:xfrm>
            <a:off x="4524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93062-B7AD-4387-9686-7F3B1D5BBA14}"/>
              </a:ext>
            </a:extLst>
          </p:cNvPr>
          <p:cNvCxnSpPr>
            <a:cxnSpLocks/>
          </p:cNvCxnSpPr>
          <p:nvPr/>
        </p:nvCxnSpPr>
        <p:spPr>
          <a:xfrm>
            <a:off x="2238375" y="3214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DCED68-DAA8-4F76-A9CF-A3BB57EF021C}"/>
              </a:ext>
            </a:extLst>
          </p:cNvPr>
          <p:cNvCxnSpPr>
            <a:cxnSpLocks/>
          </p:cNvCxnSpPr>
          <p:nvPr/>
        </p:nvCxnSpPr>
        <p:spPr>
          <a:xfrm>
            <a:off x="2239200" y="3367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7CE379-2D70-4A0E-A7A3-A72AA30DC95A}"/>
              </a:ext>
            </a:extLst>
          </p:cNvPr>
          <p:cNvCxnSpPr>
            <a:cxnSpLocks/>
          </p:cNvCxnSpPr>
          <p:nvPr/>
        </p:nvCxnSpPr>
        <p:spPr>
          <a:xfrm>
            <a:off x="2239200" y="3519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3B0DBA-3302-44AF-8AB7-17400BCF2117}"/>
              </a:ext>
            </a:extLst>
          </p:cNvPr>
          <p:cNvCxnSpPr>
            <a:cxnSpLocks/>
          </p:cNvCxnSpPr>
          <p:nvPr/>
        </p:nvCxnSpPr>
        <p:spPr>
          <a:xfrm>
            <a:off x="2239200" y="3672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18196A-84B6-44C2-9101-40324D804BC5}"/>
              </a:ext>
            </a:extLst>
          </p:cNvPr>
          <p:cNvCxnSpPr>
            <a:cxnSpLocks/>
          </p:cNvCxnSpPr>
          <p:nvPr/>
        </p:nvCxnSpPr>
        <p:spPr>
          <a:xfrm>
            <a:off x="2239200" y="3824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568854-C791-4569-AA2A-31E1E55D6BF8}"/>
              </a:ext>
            </a:extLst>
          </p:cNvPr>
          <p:cNvCxnSpPr>
            <a:cxnSpLocks/>
          </p:cNvCxnSpPr>
          <p:nvPr/>
        </p:nvCxnSpPr>
        <p:spPr>
          <a:xfrm>
            <a:off x="2239200" y="3976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9D1559-4D51-47B6-B8A0-D63771BD3260}"/>
              </a:ext>
            </a:extLst>
          </p:cNvPr>
          <p:cNvCxnSpPr>
            <a:cxnSpLocks/>
          </p:cNvCxnSpPr>
          <p:nvPr/>
        </p:nvCxnSpPr>
        <p:spPr>
          <a:xfrm>
            <a:off x="2239200" y="4129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BE56D1-85F3-4A55-AD9B-DC256BA95F69}"/>
              </a:ext>
            </a:extLst>
          </p:cNvPr>
          <p:cNvCxnSpPr>
            <a:cxnSpLocks/>
          </p:cNvCxnSpPr>
          <p:nvPr/>
        </p:nvCxnSpPr>
        <p:spPr>
          <a:xfrm>
            <a:off x="2239200" y="4281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C3E727-D2EB-42C5-BC43-DC8D9B671BAF}"/>
              </a:ext>
            </a:extLst>
          </p:cNvPr>
          <p:cNvCxnSpPr>
            <a:cxnSpLocks/>
          </p:cNvCxnSpPr>
          <p:nvPr/>
        </p:nvCxnSpPr>
        <p:spPr>
          <a:xfrm>
            <a:off x="2239200" y="4434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2B5599-5801-4113-9336-9CA88CDC3AFE}"/>
              </a:ext>
            </a:extLst>
          </p:cNvPr>
          <p:cNvCxnSpPr>
            <a:cxnSpLocks/>
          </p:cNvCxnSpPr>
          <p:nvPr/>
        </p:nvCxnSpPr>
        <p:spPr>
          <a:xfrm>
            <a:off x="2239200" y="4586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C96145-6E12-40BA-8301-6F46260CE17A}"/>
              </a:ext>
            </a:extLst>
          </p:cNvPr>
          <p:cNvCxnSpPr>
            <a:cxnSpLocks/>
          </p:cNvCxnSpPr>
          <p:nvPr/>
        </p:nvCxnSpPr>
        <p:spPr>
          <a:xfrm>
            <a:off x="2239200" y="4738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F26628-2C50-46C1-A3CA-7776B828DFBF}"/>
              </a:ext>
            </a:extLst>
          </p:cNvPr>
          <p:cNvCxnSpPr/>
          <p:nvPr/>
        </p:nvCxnSpPr>
        <p:spPr>
          <a:xfrm>
            <a:off x="7112381" y="23010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B77D1A-84F7-484D-9062-33F74EBD7891}"/>
              </a:ext>
            </a:extLst>
          </p:cNvPr>
          <p:cNvCxnSpPr>
            <a:cxnSpLocks/>
          </p:cNvCxnSpPr>
          <p:nvPr/>
        </p:nvCxnSpPr>
        <p:spPr>
          <a:xfrm>
            <a:off x="7264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0CDA15-6F17-43E0-944B-6E8A05B708D0}"/>
              </a:ext>
            </a:extLst>
          </p:cNvPr>
          <p:cNvCxnSpPr>
            <a:cxnSpLocks/>
          </p:cNvCxnSpPr>
          <p:nvPr/>
        </p:nvCxnSpPr>
        <p:spPr>
          <a:xfrm>
            <a:off x="7417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CC200D-4CE3-4443-8277-06006AB4CB63}"/>
              </a:ext>
            </a:extLst>
          </p:cNvPr>
          <p:cNvCxnSpPr>
            <a:cxnSpLocks/>
          </p:cNvCxnSpPr>
          <p:nvPr/>
        </p:nvCxnSpPr>
        <p:spPr>
          <a:xfrm>
            <a:off x="7569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AD7118-FC4A-4564-9993-9C8934D25EB6}"/>
              </a:ext>
            </a:extLst>
          </p:cNvPr>
          <p:cNvCxnSpPr>
            <a:cxnSpLocks/>
          </p:cNvCxnSpPr>
          <p:nvPr/>
        </p:nvCxnSpPr>
        <p:spPr>
          <a:xfrm>
            <a:off x="7721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AAC4D5-D26A-4140-A941-6A8297B376C0}"/>
              </a:ext>
            </a:extLst>
          </p:cNvPr>
          <p:cNvCxnSpPr/>
          <p:nvPr/>
        </p:nvCxnSpPr>
        <p:spPr>
          <a:xfrm>
            <a:off x="7874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67B566-C4F0-4D01-A0FE-0ACAEFA979EA}"/>
              </a:ext>
            </a:extLst>
          </p:cNvPr>
          <p:cNvCxnSpPr/>
          <p:nvPr/>
        </p:nvCxnSpPr>
        <p:spPr>
          <a:xfrm>
            <a:off x="8026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8C2E09-DEEE-4227-9810-03C7A1CCB482}"/>
              </a:ext>
            </a:extLst>
          </p:cNvPr>
          <p:cNvCxnSpPr/>
          <p:nvPr/>
        </p:nvCxnSpPr>
        <p:spPr>
          <a:xfrm>
            <a:off x="8179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17DE1E-0058-404C-9F77-34BB968B80C7}"/>
              </a:ext>
            </a:extLst>
          </p:cNvPr>
          <p:cNvCxnSpPr/>
          <p:nvPr/>
        </p:nvCxnSpPr>
        <p:spPr>
          <a:xfrm>
            <a:off x="8331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FFBE0E-8E8E-430C-A5F6-73635ED0C9BA}"/>
              </a:ext>
            </a:extLst>
          </p:cNvPr>
          <p:cNvCxnSpPr/>
          <p:nvPr/>
        </p:nvCxnSpPr>
        <p:spPr>
          <a:xfrm>
            <a:off x="8483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AF567C-03B4-47E5-A3EA-CC40A2B57516}"/>
              </a:ext>
            </a:extLst>
          </p:cNvPr>
          <p:cNvCxnSpPr/>
          <p:nvPr/>
        </p:nvCxnSpPr>
        <p:spPr>
          <a:xfrm>
            <a:off x="8636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606B2E-EBCE-4108-9218-782CA0B50182}"/>
              </a:ext>
            </a:extLst>
          </p:cNvPr>
          <p:cNvCxnSpPr/>
          <p:nvPr/>
        </p:nvCxnSpPr>
        <p:spPr>
          <a:xfrm>
            <a:off x="8788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AF0B36-D834-4251-9874-24EDBA6881BB}"/>
              </a:ext>
            </a:extLst>
          </p:cNvPr>
          <p:cNvCxnSpPr/>
          <p:nvPr/>
        </p:nvCxnSpPr>
        <p:spPr>
          <a:xfrm>
            <a:off x="8941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7654FB-8322-4929-B15B-830879B0B031}"/>
              </a:ext>
            </a:extLst>
          </p:cNvPr>
          <p:cNvCxnSpPr/>
          <p:nvPr/>
        </p:nvCxnSpPr>
        <p:spPr>
          <a:xfrm>
            <a:off x="9093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9A67B9-D2F2-4632-883D-6B64511ADEB5}"/>
              </a:ext>
            </a:extLst>
          </p:cNvPr>
          <p:cNvCxnSpPr/>
          <p:nvPr/>
        </p:nvCxnSpPr>
        <p:spPr>
          <a:xfrm>
            <a:off x="9245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9EA11-A677-413F-919A-27AB2518D827}"/>
              </a:ext>
            </a:extLst>
          </p:cNvPr>
          <p:cNvCxnSpPr>
            <a:cxnSpLocks/>
          </p:cNvCxnSpPr>
          <p:nvPr/>
        </p:nvCxnSpPr>
        <p:spPr>
          <a:xfrm>
            <a:off x="7112381" y="2300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2DBCF0-4A19-45C1-8AA8-EEBF2EE92FCB}"/>
              </a:ext>
            </a:extLst>
          </p:cNvPr>
          <p:cNvCxnSpPr>
            <a:cxnSpLocks/>
          </p:cNvCxnSpPr>
          <p:nvPr/>
        </p:nvCxnSpPr>
        <p:spPr>
          <a:xfrm>
            <a:off x="7113206" y="2452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50DB69-5306-42F9-8E24-65D37AAF220E}"/>
              </a:ext>
            </a:extLst>
          </p:cNvPr>
          <p:cNvCxnSpPr>
            <a:cxnSpLocks/>
          </p:cNvCxnSpPr>
          <p:nvPr/>
        </p:nvCxnSpPr>
        <p:spPr>
          <a:xfrm>
            <a:off x="7113206" y="2605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20FC92-8568-40EA-A90A-C018CD65B474}"/>
              </a:ext>
            </a:extLst>
          </p:cNvPr>
          <p:cNvCxnSpPr>
            <a:cxnSpLocks/>
          </p:cNvCxnSpPr>
          <p:nvPr/>
        </p:nvCxnSpPr>
        <p:spPr>
          <a:xfrm>
            <a:off x="7113206" y="2757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AE9EBD-A0DF-4FC1-A092-7DE8D4979604}"/>
              </a:ext>
            </a:extLst>
          </p:cNvPr>
          <p:cNvCxnSpPr>
            <a:cxnSpLocks/>
          </p:cNvCxnSpPr>
          <p:nvPr/>
        </p:nvCxnSpPr>
        <p:spPr>
          <a:xfrm>
            <a:off x="7113206" y="2910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F15E3C-F26B-458E-BA27-22A2901620DF}"/>
              </a:ext>
            </a:extLst>
          </p:cNvPr>
          <p:cNvCxnSpPr>
            <a:cxnSpLocks/>
          </p:cNvCxnSpPr>
          <p:nvPr/>
        </p:nvCxnSpPr>
        <p:spPr>
          <a:xfrm>
            <a:off x="7113206" y="3062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293E3E-D862-4897-8736-595B4A166C60}"/>
              </a:ext>
            </a:extLst>
          </p:cNvPr>
          <p:cNvCxnSpPr>
            <a:cxnSpLocks/>
          </p:cNvCxnSpPr>
          <p:nvPr/>
        </p:nvCxnSpPr>
        <p:spPr>
          <a:xfrm>
            <a:off x="7113206" y="3214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69011D-DE90-480F-B143-A76A39B5478F}"/>
              </a:ext>
            </a:extLst>
          </p:cNvPr>
          <p:cNvCxnSpPr>
            <a:cxnSpLocks/>
          </p:cNvCxnSpPr>
          <p:nvPr/>
        </p:nvCxnSpPr>
        <p:spPr>
          <a:xfrm>
            <a:off x="7113206" y="3367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CB6DA1-F477-4BF4-93D7-B9531B701FF0}"/>
              </a:ext>
            </a:extLst>
          </p:cNvPr>
          <p:cNvCxnSpPr>
            <a:cxnSpLocks/>
          </p:cNvCxnSpPr>
          <p:nvPr/>
        </p:nvCxnSpPr>
        <p:spPr>
          <a:xfrm>
            <a:off x="7113206" y="3519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F92C7-45FB-45BB-9964-BD74BD169B13}"/>
              </a:ext>
            </a:extLst>
          </p:cNvPr>
          <p:cNvCxnSpPr>
            <a:cxnSpLocks/>
          </p:cNvCxnSpPr>
          <p:nvPr/>
        </p:nvCxnSpPr>
        <p:spPr>
          <a:xfrm>
            <a:off x="7113206" y="3672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B0D02-B563-4BDE-80D9-381BC58375DA}"/>
              </a:ext>
            </a:extLst>
          </p:cNvPr>
          <p:cNvCxnSpPr>
            <a:cxnSpLocks/>
          </p:cNvCxnSpPr>
          <p:nvPr/>
        </p:nvCxnSpPr>
        <p:spPr>
          <a:xfrm>
            <a:off x="7113206" y="3824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A48C70C-2AE8-4BD6-8600-A4A9A0DBA707}"/>
              </a:ext>
            </a:extLst>
          </p:cNvPr>
          <p:cNvCxnSpPr/>
          <p:nvPr/>
        </p:nvCxnSpPr>
        <p:spPr>
          <a:xfrm>
            <a:off x="9398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C4D775-50AD-4A99-8F35-B4DA8BA0134E}"/>
              </a:ext>
            </a:extLst>
          </p:cNvPr>
          <p:cNvCxnSpPr/>
          <p:nvPr/>
        </p:nvCxnSpPr>
        <p:spPr>
          <a:xfrm>
            <a:off x="9550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35C6D4-0F8D-470B-8BA9-4329D2B8A0CD}"/>
              </a:ext>
            </a:extLst>
          </p:cNvPr>
          <p:cNvCxnSpPr/>
          <p:nvPr/>
        </p:nvCxnSpPr>
        <p:spPr>
          <a:xfrm>
            <a:off x="97031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6ACE03A-7AB2-4FCE-B2B4-F55DDE36A489}"/>
              </a:ext>
            </a:extLst>
          </p:cNvPr>
          <p:cNvCxnSpPr/>
          <p:nvPr/>
        </p:nvCxnSpPr>
        <p:spPr>
          <a:xfrm>
            <a:off x="98555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ED50ACA-9DA8-40D1-9C7E-D754F392AED4}"/>
              </a:ext>
            </a:extLst>
          </p:cNvPr>
          <p:cNvCxnSpPr/>
          <p:nvPr/>
        </p:nvCxnSpPr>
        <p:spPr>
          <a:xfrm>
            <a:off x="100079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496758B-86F5-4D55-B0D5-6BDA39D5C2C1}"/>
              </a:ext>
            </a:extLst>
          </p:cNvPr>
          <p:cNvCxnSpPr/>
          <p:nvPr/>
        </p:nvCxnSpPr>
        <p:spPr>
          <a:xfrm>
            <a:off x="10160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025BED6-7985-45AC-ACD7-44D9397003CC}"/>
              </a:ext>
            </a:extLst>
          </p:cNvPr>
          <p:cNvCxnSpPr/>
          <p:nvPr/>
        </p:nvCxnSpPr>
        <p:spPr>
          <a:xfrm>
            <a:off x="10312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8EB8A0F-F173-4604-BD4D-166AD19E2AF3}"/>
              </a:ext>
            </a:extLst>
          </p:cNvPr>
          <p:cNvCxnSpPr/>
          <p:nvPr/>
        </p:nvCxnSpPr>
        <p:spPr>
          <a:xfrm>
            <a:off x="7111556" y="3825081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BF990C-29A6-4143-AEEC-5CF438DFA90F}"/>
              </a:ext>
            </a:extLst>
          </p:cNvPr>
          <p:cNvCxnSpPr>
            <a:cxnSpLocks/>
          </p:cNvCxnSpPr>
          <p:nvPr/>
        </p:nvCxnSpPr>
        <p:spPr>
          <a:xfrm>
            <a:off x="7263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484895-1B06-47D4-9FB7-D333FBF04535}"/>
              </a:ext>
            </a:extLst>
          </p:cNvPr>
          <p:cNvCxnSpPr>
            <a:cxnSpLocks/>
          </p:cNvCxnSpPr>
          <p:nvPr/>
        </p:nvCxnSpPr>
        <p:spPr>
          <a:xfrm>
            <a:off x="7416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0F27A6-C0BC-487A-9AB9-3B0929D4831E}"/>
              </a:ext>
            </a:extLst>
          </p:cNvPr>
          <p:cNvCxnSpPr>
            <a:cxnSpLocks/>
          </p:cNvCxnSpPr>
          <p:nvPr/>
        </p:nvCxnSpPr>
        <p:spPr>
          <a:xfrm>
            <a:off x="7568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160F16-1445-4C84-BC24-8B06AC3B61EF}"/>
              </a:ext>
            </a:extLst>
          </p:cNvPr>
          <p:cNvCxnSpPr>
            <a:cxnSpLocks/>
          </p:cNvCxnSpPr>
          <p:nvPr/>
        </p:nvCxnSpPr>
        <p:spPr>
          <a:xfrm>
            <a:off x="7721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FDDCC3A-F9F4-462B-889E-AC8D5EB39DE4}"/>
              </a:ext>
            </a:extLst>
          </p:cNvPr>
          <p:cNvCxnSpPr/>
          <p:nvPr/>
        </p:nvCxnSpPr>
        <p:spPr>
          <a:xfrm>
            <a:off x="7873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DC2D746-A83F-4043-9595-668CD76BB2A1}"/>
              </a:ext>
            </a:extLst>
          </p:cNvPr>
          <p:cNvCxnSpPr/>
          <p:nvPr/>
        </p:nvCxnSpPr>
        <p:spPr>
          <a:xfrm>
            <a:off x="8025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3EA8B4D-2ACD-428F-AD22-C28DBE330FEE}"/>
              </a:ext>
            </a:extLst>
          </p:cNvPr>
          <p:cNvCxnSpPr/>
          <p:nvPr/>
        </p:nvCxnSpPr>
        <p:spPr>
          <a:xfrm>
            <a:off x="8178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C70F1D-4BA0-484F-88B7-979F6D6684F2}"/>
              </a:ext>
            </a:extLst>
          </p:cNvPr>
          <p:cNvCxnSpPr/>
          <p:nvPr/>
        </p:nvCxnSpPr>
        <p:spPr>
          <a:xfrm>
            <a:off x="8330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492513-95C9-42F5-B38E-A9836F10859C}"/>
              </a:ext>
            </a:extLst>
          </p:cNvPr>
          <p:cNvCxnSpPr/>
          <p:nvPr/>
        </p:nvCxnSpPr>
        <p:spPr>
          <a:xfrm>
            <a:off x="8483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9ACA79-D8A6-44D9-B1DD-6B123DA253A5}"/>
              </a:ext>
            </a:extLst>
          </p:cNvPr>
          <p:cNvCxnSpPr/>
          <p:nvPr/>
        </p:nvCxnSpPr>
        <p:spPr>
          <a:xfrm>
            <a:off x="8635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9E97F8-60C8-471D-87B9-DA175899C726}"/>
              </a:ext>
            </a:extLst>
          </p:cNvPr>
          <p:cNvCxnSpPr/>
          <p:nvPr/>
        </p:nvCxnSpPr>
        <p:spPr>
          <a:xfrm>
            <a:off x="8787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584237E-57E1-4A5D-9DA9-5464756C6C51}"/>
              </a:ext>
            </a:extLst>
          </p:cNvPr>
          <p:cNvCxnSpPr/>
          <p:nvPr/>
        </p:nvCxnSpPr>
        <p:spPr>
          <a:xfrm>
            <a:off x="8940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41F318-65C9-4D54-A708-7517AF936045}"/>
              </a:ext>
            </a:extLst>
          </p:cNvPr>
          <p:cNvCxnSpPr/>
          <p:nvPr/>
        </p:nvCxnSpPr>
        <p:spPr>
          <a:xfrm>
            <a:off x="9092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63ED64-B0AA-4A4E-A3D8-AE180A51807B}"/>
              </a:ext>
            </a:extLst>
          </p:cNvPr>
          <p:cNvCxnSpPr/>
          <p:nvPr/>
        </p:nvCxnSpPr>
        <p:spPr>
          <a:xfrm>
            <a:off x="9245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D732B36-61B6-4BDE-AA7D-15AFDB9B437F}"/>
              </a:ext>
            </a:extLst>
          </p:cNvPr>
          <p:cNvCxnSpPr>
            <a:cxnSpLocks/>
          </p:cNvCxnSpPr>
          <p:nvPr/>
        </p:nvCxnSpPr>
        <p:spPr>
          <a:xfrm>
            <a:off x="7112381" y="3976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CE8B907-AE7F-46BE-A144-375E1B600B74}"/>
              </a:ext>
            </a:extLst>
          </p:cNvPr>
          <p:cNvCxnSpPr>
            <a:cxnSpLocks/>
          </p:cNvCxnSpPr>
          <p:nvPr/>
        </p:nvCxnSpPr>
        <p:spPr>
          <a:xfrm>
            <a:off x="7112381" y="4129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BA3ADC2-1217-4714-B082-21F208CF7C2F}"/>
              </a:ext>
            </a:extLst>
          </p:cNvPr>
          <p:cNvCxnSpPr>
            <a:cxnSpLocks/>
          </p:cNvCxnSpPr>
          <p:nvPr/>
        </p:nvCxnSpPr>
        <p:spPr>
          <a:xfrm>
            <a:off x="7112381" y="4281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53E45E8-8492-40A9-821A-E5A0A600ACFB}"/>
              </a:ext>
            </a:extLst>
          </p:cNvPr>
          <p:cNvCxnSpPr>
            <a:cxnSpLocks/>
          </p:cNvCxnSpPr>
          <p:nvPr/>
        </p:nvCxnSpPr>
        <p:spPr>
          <a:xfrm>
            <a:off x="7112381" y="4434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D2A7C6F-9DFF-418E-ABBB-83E1A2F481F8}"/>
              </a:ext>
            </a:extLst>
          </p:cNvPr>
          <p:cNvCxnSpPr>
            <a:cxnSpLocks/>
          </p:cNvCxnSpPr>
          <p:nvPr/>
        </p:nvCxnSpPr>
        <p:spPr>
          <a:xfrm>
            <a:off x="7112381" y="4586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6372471-B294-4B15-B083-F209C4732CBD}"/>
              </a:ext>
            </a:extLst>
          </p:cNvPr>
          <p:cNvCxnSpPr>
            <a:cxnSpLocks/>
          </p:cNvCxnSpPr>
          <p:nvPr/>
        </p:nvCxnSpPr>
        <p:spPr>
          <a:xfrm>
            <a:off x="7112381" y="4738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56AF3B5-672E-4187-AC49-015DE7184752}"/>
              </a:ext>
            </a:extLst>
          </p:cNvPr>
          <p:cNvCxnSpPr>
            <a:cxnSpLocks/>
          </p:cNvCxnSpPr>
          <p:nvPr/>
        </p:nvCxnSpPr>
        <p:spPr>
          <a:xfrm>
            <a:off x="7112381" y="4891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E8D166-19F9-490E-AB5E-8D1A7ADA31F3}"/>
              </a:ext>
            </a:extLst>
          </p:cNvPr>
          <p:cNvCxnSpPr>
            <a:cxnSpLocks/>
          </p:cNvCxnSpPr>
          <p:nvPr/>
        </p:nvCxnSpPr>
        <p:spPr>
          <a:xfrm>
            <a:off x="7112381" y="5043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7478D6-36B2-4A3E-8A9F-C7CA352AC434}"/>
              </a:ext>
            </a:extLst>
          </p:cNvPr>
          <p:cNvCxnSpPr>
            <a:cxnSpLocks/>
          </p:cNvCxnSpPr>
          <p:nvPr/>
        </p:nvCxnSpPr>
        <p:spPr>
          <a:xfrm>
            <a:off x="7112381" y="5196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AB07827-74FE-44D2-A419-8290298D5BB0}"/>
              </a:ext>
            </a:extLst>
          </p:cNvPr>
          <p:cNvCxnSpPr>
            <a:cxnSpLocks/>
          </p:cNvCxnSpPr>
          <p:nvPr/>
        </p:nvCxnSpPr>
        <p:spPr>
          <a:xfrm>
            <a:off x="7112381" y="5348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BB43695-3959-40C3-9F4F-962F02ED5CC0}"/>
              </a:ext>
            </a:extLst>
          </p:cNvPr>
          <p:cNvCxnSpPr/>
          <p:nvPr/>
        </p:nvCxnSpPr>
        <p:spPr>
          <a:xfrm>
            <a:off x="9397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73537ED-8BDD-4046-860D-19AC91DA055B}"/>
              </a:ext>
            </a:extLst>
          </p:cNvPr>
          <p:cNvCxnSpPr/>
          <p:nvPr/>
        </p:nvCxnSpPr>
        <p:spPr>
          <a:xfrm>
            <a:off x="9549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79519CD-61FE-48C5-A3EB-2D4C995DAFA8}"/>
              </a:ext>
            </a:extLst>
          </p:cNvPr>
          <p:cNvCxnSpPr/>
          <p:nvPr/>
        </p:nvCxnSpPr>
        <p:spPr>
          <a:xfrm>
            <a:off x="97023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5ABB12-9A55-4BC5-A0E8-4C9C84F1AEF3}"/>
              </a:ext>
            </a:extLst>
          </p:cNvPr>
          <p:cNvCxnSpPr/>
          <p:nvPr/>
        </p:nvCxnSpPr>
        <p:spPr>
          <a:xfrm>
            <a:off x="98547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5810DE2-9B59-47D4-B3D6-D06A65F3E7B3}"/>
              </a:ext>
            </a:extLst>
          </p:cNvPr>
          <p:cNvCxnSpPr/>
          <p:nvPr/>
        </p:nvCxnSpPr>
        <p:spPr>
          <a:xfrm>
            <a:off x="100071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BA44C6E-D63E-4EE1-9184-24FAEFF0DBC9}"/>
              </a:ext>
            </a:extLst>
          </p:cNvPr>
          <p:cNvCxnSpPr/>
          <p:nvPr/>
        </p:nvCxnSpPr>
        <p:spPr>
          <a:xfrm>
            <a:off x="10159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7A9E3B3-D8A5-4CE4-8D90-0BE50E965C94}"/>
              </a:ext>
            </a:extLst>
          </p:cNvPr>
          <p:cNvCxnSpPr/>
          <p:nvPr/>
        </p:nvCxnSpPr>
        <p:spPr>
          <a:xfrm>
            <a:off x="10311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CB15E4D-0481-4669-911D-5F5373D3D25A}"/>
              </a:ext>
            </a:extLst>
          </p:cNvPr>
          <p:cNvCxnSpPr>
            <a:cxnSpLocks/>
          </p:cNvCxnSpPr>
          <p:nvPr/>
        </p:nvCxnSpPr>
        <p:spPr>
          <a:xfrm>
            <a:off x="7111556" y="53470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2E8D87-0E0B-42B8-B31C-D1D28A7E4EDA}"/>
              </a:ext>
            </a:extLst>
          </p:cNvPr>
          <p:cNvCxnSpPr>
            <a:cxnSpLocks/>
          </p:cNvCxnSpPr>
          <p:nvPr/>
        </p:nvCxnSpPr>
        <p:spPr>
          <a:xfrm>
            <a:off x="7111556" y="54994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143DBDE-1FC4-4F48-B3DE-47697EFA0A90}"/>
              </a:ext>
            </a:extLst>
          </p:cNvPr>
          <p:cNvCxnSpPr>
            <a:cxnSpLocks/>
          </p:cNvCxnSpPr>
          <p:nvPr/>
        </p:nvCxnSpPr>
        <p:spPr>
          <a:xfrm>
            <a:off x="7111556" y="56518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EF321C-AF03-4E00-9C0B-2E997B8768F0}"/>
              </a:ext>
            </a:extLst>
          </p:cNvPr>
          <p:cNvSpPr txBox="1"/>
          <p:nvPr/>
        </p:nvSpPr>
        <p:spPr>
          <a:xfrm>
            <a:off x="2283054" y="2684956"/>
            <a:ext cx="215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10*15=150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97D1316-B364-4F61-BA7E-B6E813C0F4B6}"/>
              </a:ext>
            </a:extLst>
          </p:cNvPr>
          <p:cNvSpPr txBox="1"/>
          <p:nvPr/>
        </p:nvSpPr>
        <p:spPr>
          <a:xfrm>
            <a:off x="7686485" y="1756949"/>
            <a:ext cx="215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22*21=462 patches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879EF4-E832-40BC-ADAF-1EB4412622B2}"/>
              </a:ext>
            </a:extLst>
          </p:cNvPr>
          <p:cNvSpPr txBox="1"/>
          <p:nvPr/>
        </p:nvSpPr>
        <p:spPr>
          <a:xfrm>
            <a:off x="2915252" y="6050537"/>
            <a:ext cx="61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only do the patches contain completely different things, but there are different numbers of patches in different images…</a:t>
            </a:r>
          </a:p>
        </p:txBody>
      </p:sp>
    </p:spTree>
    <p:extLst>
      <p:ext uri="{BB962C8B-B14F-4D97-AF65-F5344CB8AC3E}">
        <p14:creationId xmlns:p14="http://schemas.microsoft.com/office/powerpoint/2010/main" val="2434420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D8C93-FAA9-46DF-9F57-4F8AD329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 patch-based features</a:t>
            </a:r>
          </a:p>
        </p:txBody>
      </p:sp>
      <p:pic>
        <p:nvPicPr>
          <p:cNvPr id="19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89E40EE4-3FC7-40CF-816B-78858FBA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2" y="2296319"/>
            <a:ext cx="33051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9FE090A1-A5DC-4EB0-9642-B3DE00AA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15481"/>
            <a:ext cx="23812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8F0A1B-7B80-4EAB-8402-BC17BF7A159A}"/>
              </a:ext>
            </a:extLst>
          </p:cNvPr>
          <p:cNvCxnSpPr/>
          <p:nvPr/>
        </p:nvCxnSpPr>
        <p:spPr>
          <a:xfrm>
            <a:off x="2238375" y="32154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29F205-670B-4DD7-9652-F1C341F376BE}"/>
              </a:ext>
            </a:extLst>
          </p:cNvPr>
          <p:cNvCxnSpPr>
            <a:cxnSpLocks/>
          </p:cNvCxnSpPr>
          <p:nvPr/>
        </p:nvCxnSpPr>
        <p:spPr>
          <a:xfrm>
            <a:off x="2390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C3146F-DE96-47E6-801E-783E955367C2}"/>
              </a:ext>
            </a:extLst>
          </p:cNvPr>
          <p:cNvCxnSpPr>
            <a:cxnSpLocks/>
          </p:cNvCxnSpPr>
          <p:nvPr/>
        </p:nvCxnSpPr>
        <p:spPr>
          <a:xfrm>
            <a:off x="2543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1DE39E-C87C-49C2-8F66-D300337280DB}"/>
              </a:ext>
            </a:extLst>
          </p:cNvPr>
          <p:cNvCxnSpPr>
            <a:cxnSpLocks/>
          </p:cNvCxnSpPr>
          <p:nvPr/>
        </p:nvCxnSpPr>
        <p:spPr>
          <a:xfrm>
            <a:off x="2695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0C5D2-B0DA-4087-8D01-FCFE8971B41F}"/>
              </a:ext>
            </a:extLst>
          </p:cNvPr>
          <p:cNvCxnSpPr>
            <a:cxnSpLocks/>
          </p:cNvCxnSpPr>
          <p:nvPr/>
        </p:nvCxnSpPr>
        <p:spPr>
          <a:xfrm>
            <a:off x="2847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649EF1-91CB-41F6-B564-5861CD55F8EC}"/>
              </a:ext>
            </a:extLst>
          </p:cNvPr>
          <p:cNvCxnSpPr/>
          <p:nvPr/>
        </p:nvCxnSpPr>
        <p:spPr>
          <a:xfrm>
            <a:off x="3000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849BFE-79AD-467E-9910-B4FD735FF358}"/>
              </a:ext>
            </a:extLst>
          </p:cNvPr>
          <p:cNvCxnSpPr/>
          <p:nvPr/>
        </p:nvCxnSpPr>
        <p:spPr>
          <a:xfrm>
            <a:off x="3152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21562-932E-4B96-8BB8-93F27D3C09AA}"/>
              </a:ext>
            </a:extLst>
          </p:cNvPr>
          <p:cNvCxnSpPr/>
          <p:nvPr/>
        </p:nvCxnSpPr>
        <p:spPr>
          <a:xfrm>
            <a:off x="3305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7A5E48-D173-4B70-A314-6EBB3D7DE7BD}"/>
              </a:ext>
            </a:extLst>
          </p:cNvPr>
          <p:cNvCxnSpPr/>
          <p:nvPr/>
        </p:nvCxnSpPr>
        <p:spPr>
          <a:xfrm>
            <a:off x="3457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5D0EFF-6191-441F-BEDF-EBE867718E92}"/>
              </a:ext>
            </a:extLst>
          </p:cNvPr>
          <p:cNvCxnSpPr/>
          <p:nvPr/>
        </p:nvCxnSpPr>
        <p:spPr>
          <a:xfrm>
            <a:off x="3609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CF522D-9FB3-43BA-BDDD-9D92D39195AE}"/>
              </a:ext>
            </a:extLst>
          </p:cNvPr>
          <p:cNvCxnSpPr/>
          <p:nvPr/>
        </p:nvCxnSpPr>
        <p:spPr>
          <a:xfrm>
            <a:off x="3762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33244-8822-4828-B335-3CCD5C27AE93}"/>
              </a:ext>
            </a:extLst>
          </p:cNvPr>
          <p:cNvCxnSpPr/>
          <p:nvPr/>
        </p:nvCxnSpPr>
        <p:spPr>
          <a:xfrm>
            <a:off x="39147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30E3D3-66BB-4ABE-8750-D7D885FF95C0}"/>
              </a:ext>
            </a:extLst>
          </p:cNvPr>
          <p:cNvCxnSpPr/>
          <p:nvPr/>
        </p:nvCxnSpPr>
        <p:spPr>
          <a:xfrm>
            <a:off x="40671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F12A2F-E88D-4E0F-B3F8-FA8E23F723A4}"/>
              </a:ext>
            </a:extLst>
          </p:cNvPr>
          <p:cNvCxnSpPr/>
          <p:nvPr/>
        </p:nvCxnSpPr>
        <p:spPr>
          <a:xfrm>
            <a:off x="42195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56726-9BFD-4304-936E-0CC6F38CB81E}"/>
              </a:ext>
            </a:extLst>
          </p:cNvPr>
          <p:cNvCxnSpPr/>
          <p:nvPr/>
        </p:nvCxnSpPr>
        <p:spPr>
          <a:xfrm>
            <a:off x="43719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406BAA-D820-47CC-BDC8-3D383716EA66}"/>
              </a:ext>
            </a:extLst>
          </p:cNvPr>
          <p:cNvCxnSpPr/>
          <p:nvPr/>
        </p:nvCxnSpPr>
        <p:spPr>
          <a:xfrm>
            <a:off x="4524375" y="32148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93062-B7AD-4387-9686-7F3B1D5BBA14}"/>
              </a:ext>
            </a:extLst>
          </p:cNvPr>
          <p:cNvCxnSpPr>
            <a:cxnSpLocks/>
          </p:cNvCxnSpPr>
          <p:nvPr/>
        </p:nvCxnSpPr>
        <p:spPr>
          <a:xfrm>
            <a:off x="2238375" y="3214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DCED68-DAA8-4F76-A9CF-A3BB57EF021C}"/>
              </a:ext>
            </a:extLst>
          </p:cNvPr>
          <p:cNvCxnSpPr>
            <a:cxnSpLocks/>
          </p:cNvCxnSpPr>
          <p:nvPr/>
        </p:nvCxnSpPr>
        <p:spPr>
          <a:xfrm>
            <a:off x="2239200" y="3367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7CE379-2D70-4A0E-A7A3-A72AA30DC95A}"/>
              </a:ext>
            </a:extLst>
          </p:cNvPr>
          <p:cNvCxnSpPr>
            <a:cxnSpLocks/>
          </p:cNvCxnSpPr>
          <p:nvPr/>
        </p:nvCxnSpPr>
        <p:spPr>
          <a:xfrm>
            <a:off x="2239200" y="3519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3B0DBA-3302-44AF-8AB7-17400BCF2117}"/>
              </a:ext>
            </a:extLst>
          </p:cNvPr>
          <p:cNvCxnSpPr>
            <a:cxnSpLocks/>
          </p:cNvCxnSpPr>
          <p:nvPr/>
        </p:nvCxnSpPr>
        <p:spPr>
          <a:xfrm>
            <a:off x="2239200" y="3672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18196A-84B6-44C2-9101-40324D804BC5}"/>
              </a:ext>
            </a:extLst>
          </p:cNvPr>
          <p:cNvCxnSpPr>
            <a:cxnSpLocks/>
          </p:cNvCxnSpPr>
          <p:nvPr/>
        </p:nvCxnSpPr>
        <p:spPr>
          <a:xfrm>
            <a:off x="2239200" y="3824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568854-C791-4569-AA2A-31E1E55D6BF8}"/>
              </a:ext>
            </a:extLst>
          </p:cNvPr>
          <p:cNvCxnSpPr>
            <a:cxnSpLocks/>
          </p:cNvCxnSpPr>
          <p:nvPr/>
        </p:nvCxnSpPr>
        <p:spPr>
          <a:xfrm>
            <a:off x="2239200" y="3976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9D1559-4D51-47B6-B8A0-D63771BD3260}"/>
              </a:ext>
            </a:extLst>
          </p:cNvPr>
          <p:cNvCxnSpPr>
            <a:cxnSpLocks/>
          </p:cNvCxnSpPr>
          <p:nvPr/>
        </p:nvCxnSpPr>
        <p:spPr>
          <a:xfrm>
            <a:off x="2239200" y="41292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BE56D1-85F3-4A55-AD9B-DC256BA95F69}"/>
              </a:ext>
            </a:extLst>
          </p:cNvPr>
          <p:cNvCxnSpPr>
            <a:cxnSpLocks/>
          </p:cNvCxnSpPr>
          <p:nvPr/>
        </p:nvCxnSpPr>
        <p:spPr>
          <a:xfrm>
            <a:off x="2239200" y="42816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C3E727-D2EB-42C5-BC43-DC8D9B671BAF}"/>
              </a:ext>
            </a:extLst>
          </p:cNvPr>
          <p:cNvCxnSpPr>
            <a:cxnSpLocks/>
          </p:cNvCxnSpPr>
          <p:nvPr/>
        </p:nvCxnSpPr>
        <p:spPr>
          <a:xfrm>
            <a:off x="2239200" y="44340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2B5599-5801-4113-9336-9CA88CDC3AFE}"/>
              </a:ext>
            </a:extLst>
          </p:cNvPr>
          <p:cNvCxnSpPr>
            <a:cxnSpLocks/>
          </p:cNvCxnSpPr>
          <p:nvPr/>
        </p:nvCxnSpPr>
        <p:spPr>
          <a:xfrm>
            <a:off x="2239200" y="45864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C96145-6E12-40BA-8301-6F46260CE17A}"/>
              </a:ext>
            </a:extLst>
          </p:cNvPr>
          <p:cNvCxnSpPr>
            <a:cxnSpLocks/>
          </p:cNvCxnSpPr>
          <p:nvPr/>
        </p:nvCxnSpPr>
        <p:spPr>
          <a:xfrm>
            <a:off x="2239200" y="473880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F26628-2C50-46C1-A3CA-7776B828DFBF}"/>
              </a:ext>
            </a:extLst>
          </p:cNvPr>
          <p:cNvCxnSpPr/>
          <p:nvPr/>
        </p:nvCxnSpPr>
        <p:spPr>
          <a:xfrm>
            <a:off x="7112381" y="2301081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B77D1A-84F7-484D-9062-33F74EBD7891}"/>
              </a:ext>
            </a:extLst>
          </p:cNvPr>
          <p:cNvCxnSpPr>
            <a:cxnSpLocks/>
          </p:cNvCxnSpPr>
          <p:nvPr/>
        </p:nvCxnSpPr>
        <p:spPr>
          <a:xfrm>
            <a:off x="7264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0CDA15-6F17-43E0-944B-6E8A05B708D0}"/>
              </a:ext>
            </a:extLst>
          </p:cNvPr>
          <p:cNvCxnSpPr>
            <a:cxnSpLocks/>
          </p:cNvCxnSpPr>
          <p:nvPr/>
        </p:nvCxnSpPr>
        <p:spPr>
          <a:xfrm>
            <a:off x="7417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CC200D-4CE3-4443-8277-06006AB4CB63}"/>
              </a:ext>
            </a:extLst>
          </p:cNvPr>
          <p:cNvCxnSpPr>
            <a:cxnSpLocks/>
          </p:cNvCxnSpPr>
          <p:nvPr/>
        </p:nvCxnSpPr>
        <p:spPr>
          <a:xfrm>
            <a:off x="7569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AD7118-FC4A-4564-9993-9C8934D25EB6}"/>
              </a:ext>
            </a:extLst>
          </p:cNvPr>
          <p:cNvCxnSpPr>
            <a:cxnSpLocks/>
          </p:cNvCxnSpPr>
          <p:nvPr/>
        </p:nvCxnSpPr>
        <p:spPr>
          <a:xfrm>
            <a:off x="7721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AAC4D5-D26A-4140-A941-6A8297B376C0}"/>
              </a:ext>
            </a:extLst>
          </p:cNvPr>
          <p:cNvCxnSpPr/>
          <p:nvPr/>
        </p:nvCxnSpPr>
        <p:spPr>
          <a:xfrm>
            <a:off x="7874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67B566-C4F0-4D01-A0FE-0ACAEFA979EA}"/>
              </a:ext>
            </a:extLst>
          </p:cNvPr>
          <p:cNvCxnSpPr/>
          <p:nvPr/>
        </p:nvCxnSpPr>
        <p:spPr>
          <a:xfrm>
            <a:off x="8026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8C2E09-DEEE-4227-9810-03C7A1CCB482}"/>
              </a:ext>
            </a:extLst>
          </p:cNvPr>
          <p:cNvCxnSpPr/>
          <p:nvPr/>
        </p:nvCxnSpPr>
        <p:spPr>
          <a:xfrm>
            <a:off x="8179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17DE1E-0058-404C-9F77-34BB968B80C7}"/>
              </a:ext>
            </a:extLst>
          </p:cNvPr>
          <p:cNvCxnSpPr/>
          <p:nvPr/>
        </p:nvCxnSpPr>
        <p:spPr>
          <a:xfrm>
            <a:off x="8331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FFBE0E-8E8E-430C-A5F6-73635ED0C9BA}"/>
              </a:ext>
            </a:extLst>
          </p:cNvPr>
          <p:cNvCxnSpPr/>
          <p:nvPr/>
        </p:nvCxnSpPr>
        <p:spPr>
          <a:xfrm>
            <a:off x="8483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AF567C-03B4-47E5-A3EA-CC40A2B57516}"/>
              </a:ext>
            </a:extLst>
          </p:cNvPr>
          <p:cNvCxnSpPr/>
          <p:nvPr/>
        </p:nvCxnSpPr>
        <p:spPr>
          <a:xfrm>
            <a:off x="86363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606B2E-EBCE-4108-9218-782CA0B50182}"/>
              </a:ext>
            </a:extLst>
          </p:cNvPr>
          <p:cNvCxnSpPr/>
          <p:nvPr/>
        </p:nvCxnSpPr>
        <p:spPr>
          <a:xfrm>
            <a:off x="87887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AF0B36-D834-4251-9874-24EDBA6881BB}"/>
              </a:ext>
            </a:extLst>
          </p:cNvPr>
          <p:cNvCxnSpPr/>
          <p:nvPr/>
        </p:nvCxnSpPr>
        <p:spPr>
          <a:xfrm>
            <a:off x="89411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7654FB-8322-4929-B15B-830879B0B031}"/>
              </a:ext>
            </a:extLst>
          </p:cNvPr>
          <p:cNvCxnSpPr/>
          <p:nvPr/>
        </p:nvCxnSpPr>
        <p:spPr>
          <a:xfrm>
            <a:off x="90935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9A67B9-D2F2-4632-883D-6B64511ADEB5}"/>
              </a:ext>
            </a:extLst>
          </p:cNvPr>
          <p:cNvCxnSpPr/>
          <p:nvPr/>
        </p:nvCxnSpPr>
        <p:spPr>
          <a:xfrm>
            <a:off x="9245981" y="2300400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9EA11-A677-413F-919A-27AB2518D827}"/>
              </a:ext>
            </a:extLst>
          </p:cNvPr>
          <p:cNvCxnSpPr>
            <a:cxnSpLocks/>
          </p:cNvCxnSpPr>
          <p:nvPr/>
        </p:nvCxnSpPr>
        <p:spPr>
          <a:xfrm>
            <a:off x="7112381" y="2300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2DBCF0-4A19-45C1-8AA8-EEBF2EE92FCB}"/>
              </a:ext>
            </a:extLst>
          </p:cNvPr>
          <p:cNvCxnSpPr>
            <a:cxnSpLocks/>
          </p:cNvCxnSpPr>
          <p:nvPr/>
        </p:nvCxnSpPr>
        <p:spPr>
          <a:xfrm>
            <a:off x="7113206" y="2452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D50DB69-5306-42F9-8E24-65D37AAF220E}"/>
              </a:ext>
            </a:extLst>
          </p:cNvPr>
          <p:cNvCxnSpPr>
            <a:cxnSpLocks/>
          </p:cNvCxnSpPr>
          <p:nvPr/>
        </p:nvCxnSpPr>
        <p:spPr>
          <a:xfrm>
            <a:off x="7113206" y="2605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20FC92-8568-40EA-A90A-C018CD65B474}"/>
              </a:ext>
            </a:extLst>
          </p:cNvPr>
          <p:cNvCxnSpPr>
            <a:cxnSpLocks/>
          </p:cNvCxnSpPr>
          <p:nvPr/>
        </p:nvCxnSpPr>
        <p:spPr>
          <a:xfrm>
            <a:off x="7113206" y="2757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AE9EBD-A0DF-4FC1-A092-7DE8D4979604}"/>
              </a:ext>
            </a:extLst>
          </p:cNvPr>
          <p:cNvCxnSpPr>
            <a:cxnSpLocks/>
          </p:cNvCxnSpPr>
          <p:nvPr/>
        </p:nvCxnSpPr>
        <p:spPr>
          <a:xfrm>
            <a:off x="7113206" y="2910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8F15E3C-F26B-458E-BA27-22A2901620DF}"/>
              </a:ext>
            </a:extLst>
          </p:cNvPr>
          <p:cNvCxnSpPr>
            <a:cxnSpLocks/>
          </p:cNvCxnSpPr>
          <p:nvPr/>
        </p:nvCxnSpPr>
        <p:spPr>
          <a:xfrm>
            <a:off x="7113206" y="3062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293E3E-D862-4897-8736-595B4A166C60}"/>
              </a:ext>
            </a:extLst>
          </p:cNvPr>
          <p:cNvCxnSpPr>
            <a:cxnSpLocks/>
          </p:cNvCxnSpPr>
          <p:nvPr/>
        </p:nvCxnSpPr>
        <p:spPr>
          <a:xfrm>
            <a:off x="7113206" y="3214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69011D-DE90-480F-B143-A76A39B5478F}"/>
              </a:ext>
            </a:extLst>
          </p:cNvPr>
          <p:cNvCxnSpPr>
            <a:cxnSpLocks/>
          </p:cNvCxnSpPr>
          <p:nvPr/>
        </p:nvCxnSpPr>
        <p:spPr>
          <a:xfrm>
            <a:off x="7113206" y="3367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CB6DA1-F477-4BF4-93D7-B9531B701FF0}"/>
              </a:ext>
            </a:extLst>
          </p:cNvPr>
          <p:cNvCxnSpPr>
            <a:cxnSpLocks/>
          </p:cNvCxnSpPr>
          <p:nvPr/>
        </p:nvCxnSpPr>
        <p:spPr>
          <a:xfrm>
            <a:off x="7113206" y="3519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0AF92C7-45FB-45BB-9964-BD74BD169B13}"/>
              </a:ext>
            </a:extLst>
          </p:cNvPr>
          <p:cNvCxnSpPr>
            <a:cxnSpLocks/>
          </p:cNvCxnSpPr>
          <p:nvPr/>
        </p:nvCxnSpPr>
        <p:spPr>
          <a:xfrm>
            <a:off x="7113206" y="3672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B0D02-B563-4BDE-80D9-381BC58375DA}"/>
              </a:ext>
            </a:extLst>
          </p:cNvPr>
          <p:cNvCxnSpPr>
            <a:cxnSpLocks/>
          </p:cNvCxnSpPr>
          <p:nvPr/>
        </p:nvCxnSpPr>
        <p:spPr>
          <a:xfrm>
            <a:off x="7113206" y="3824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A48C70C-2AE8-4BD6-8600-A4A9A0DBA707}"/>
              </a:ext>
            </a:extLst>
          </p:cNvPr>
          <p:cNvCxnSpPr/>
          <p:nvPr/>
        </p:nvCxnSpPr>
        <p:spPr>
          <a:xfrm>
            <a:off x="9398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C4D775-50AD-4A99-8F35-B4DA8BA0134E}"/>
              </a:ext>
            </a:extLst>
          </p:cNvPr>
          <p:cNvCxnSpPr/>
          <p:nvPr/>
        </p:nvCxnSpPr>
        <p:spPr>
          <a:xfrm>
            <a:off x="9550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35C6D4-0F8D-470B-8BA9-4329D2B8A0CD}"/>
              </a:ext>
            </a:extLst>
          </p:cNvPr>
          <p:cNvCxnSpPr/>
          <p:nvPr/>
        </p:nvCxnSpPr>
        <p:spPr>
          <a:xfrm>
            <a:off x="97031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6ACE03A-7AB2-4FCE-B2B4-F55DDE36A489}"/>
              </a:ext>
            </a:extLst>
          </p:cNvPr>
          <p:cNvCxnSpPr/>
          <p:nvPr/>
        </p:nvCxnSpPr>
        <p:spPr>
          <a:xfrm>
            <a:off x="98555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ED50ACA-9DA8-40D1-9C7E-D754F392AED4}"/>
              </a:ext>
            </a:extLst>
          </p:cNvPr>
          <p:cNvCxnSpPr/>
          <p:nvPr/>
        </p:nvCxnSpPr>
        <p:spPr>
          <a:xfrm>
            <a:off x="100079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496758B-86F5-4D55-B0D5-6BDA39D5C2C1}"/>
              </a:ext>
            </a:extLst>
          </p:cNvPr>
          <p:cNvCxnSpPr/>
          <p:nvPr/>
        </p:nvCxnSpPr>
        <p:spPr>
          <a:xfrm>
            <a:off x="101603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025BED6-7985-45AC-ACD7-44D9397003CC}"/>
              </a:ext>
            </a:extLst>
          </p:cNvPr>
          <p:cNvCxnSpPr/>
          <p:nvPr/>
        </p:nvCxnSpPr>
        <p:spPr>
          <a:xfrm>
            <a:off x="10312781" y="2296319"/>
            <a:ext cx="0" cy="152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8EB8A0F-F173-4604-BD4D-166AD19E2AF3}"/>
              </a:ext>
            </a:extLst>
          </p:cNvPr>
          <p:cNvCxnSpPr/>
          <p:nvPr/>
        </p:nvCxnSpPr>
        <p:spPr>
          <a:xfrm>
            <a:off x="7111556" y="3825081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BF990C-29A6-4143-AEEC-5CF438DFA90F}"/>
              </a:ext>
            </a:extLst>
          </p:cNvPr>
          <p:cNvCxnSpPr>
            <a:cxnSpLocks/>
          </p:cNvCxnSpPr>
          <p:nvPr/>
        </p:nvCxnSpPr>
        <p:spPr>
          <a:xfrm>
            <a:off x="7263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484895-1B06-47D4-9FB7-D333FBF04535}"/>
              </a:ext>
            </a:extLst>
          </p:cNvPr>
          <p:cNvCxnSpPr>
            <a:cxnSpLocks/>
          </p:cNvCxnSpPr>
          <p:nvPr/>
        </p:nvCxnSpPr>
        <p:spPr>
          <a:xfrm>
            <a:off x="7416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30F27A6-C0BC-487A-9AB9-3B0929D4831E}"/>
              </a:ext>
            </a:extLst>
          </p:cNvPr>
          <p:cNvCxnSpPr>
            <a:cxnSpLocks/>
          </p:cNvCxnSpPr>
          <p:nvPr/>
        </p:nvCxnSpPr>
        <p:spPr>
          <a:xfrm>
            <a:off x="7568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160F16-1445-4C84-BC24-8B06AC3B61EF}"/>
              </a:ext>
            </a:extLst>
          </p:cNvPr>
          <p:cNvCxnSpPr>
            <a:cxnSpLocks/>
          </p:cNvCxnSpPr>
          <p:nvPr/>
        </p:nvCxnSpPr>
        <p:spPr>
          <a:xfrm>
            <a:off x="7721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FDDCC3A-F9F4-462B-889E-AC8D5EB39DE4}"/>
              </a:ext>
            </a:extLst>
          </p:cNvPr>
          <p:cNvCxnSpPr/>
          <p:nvPr/>
        </p:nvCxnSpPr>
        <p:spPr>
          <a:xfrm>
            <a:off x="7873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DC2D746-A83F-4043-9595-668CD76BB2A1}"/>
              </a:ext>
            </a:extLst>
          </p:cNvPr>
          <p:cNvCxnSpPr/>
          <p:nvPr/>
        </p:nvCxnSpPr>
        <p:spPr>
          <a:xfrm>
            <a:off x="8025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3EA8B4D-2ACD-428F-AD22-C28DBE330FEE}"/>
              </a:ext>
            </a:extLst>
          </p:cNvPr>
          <p:cNvCxnSpPr/>
          <p:nvPr/>
        </p:nvCxnSpPr>
        <p:spPr>
          <a:xfrm>
            <a:off x="8178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C70F1D-4BA0-484F-88B7-979F6D6684F2}"/>
              </a:ext>
            </a:extLst>
          </p:cNvPr>
          <p:cNvCxnSpPr/>
          <p:nvPr/>
        </p:nvCxnSpPr>
        <p:spPr>
          <a:xfrm>
            <a:off x="8330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492513-95C9-42F5-B38E-A9836F10859C}"/>
              </a:ext>
            </a:extLst>
          </p:cNvPr>
          <p:cNvCxnSpPr/>
          <p:nvPr/>
        </p:nvCxnSpPr>
        <p:spPr>
          <a:xfrm>
            <a:off x="8483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9ACA79-D8A6-44D9-B1DD-6B123DA253A5}"/>
              </a:ext>
            </a:extLst>
          </p:cNvPr>
          <p:cNvCxnSpPr/>
          <p:nvPr/>
        </p:nvCxnSpPr>
        <p:spPr>
          <a:xfrm>
            <a:off x="86355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9E97F8-60C8-471D-87B9-DA175899C726}"/>
              </a:ext>
            </a:extLst>
          </p:cNvPr>
          <p:cNvCxnSpPr/>
          <p:nvPr/>
        </p:nvCxnSpPr>
        <p:spPr>
          <a:xfrm>
            <a:off x="87879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584237E-57E1-4A5D-9DA9-5464756C6C51}"/>
              </a:ext>
            </a:extLst>
          </p:cNvPr>
          <p:cNvCxnSpPr/>
          <p:nvPr/>
        </p:nvCxnSpPr>
        <p:spPr>
          <a:xfrm>
            <a:off x="89403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41F318-65C9-4D54-A708-7517AF936045}"/>
              </a:ext>
            </a:extLst>
          </p:cNvPr>
          <p:cNvCxnSpPr/>
          <p:nvPr/>
        </p:nvCxnSpPr>
        <p:spPr>
          <a:xfrm>
            <a:off x="90927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763ED64-B0AA-4A4E-A3D8-AE180A51807B}"/>
              </a:ext>
            </a:extLst>
          </p:cNvPr>
          <p:cNvCxnSpPr/>
          <p:nvPr/>
        </p:nvCxnSpPr>
        <p:spPr>
          <a:xfrm>
            <a:off x="9245156" y="3824400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D732B36-61B6-4BDE-AA7D-15AFDB9B437F}"/>
              </a:ext>
            </a:extLst>
          </p:cNvPr>
          <p:cNvCxnSpPr>
            <a:cxnSpLocks/>
          </p:cNvCxnSpPr>
          <p:nvPr/>
        </p:nvCxnSpPr>
        <p:spPr>
          <a:xfrm>
            <a:off x="7112381" y="3976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CE8B907-AE7F-46BE-A144-375E1B600B74}"/>
              </a:ext>
            </a:extLst>
          </p:cNvPr>
          <p:cNvCxnSpPr>
            <a:cxnSpLocks/>
          </p:cNvCxnSpPr>
          <p:nvPr/>
        </p:nvCxnSpPr>
        <p:spPr>
          <a:xfrm>
            <a:off x="7112381" y="4129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BA3ADC2-1217-4714-B082-21F208CF7C2F}"/>
              </a:ext>
            </a:extLst>
          </p:cNvPr>
          <p:cNvCxnSpPr>
            <a:cxnSpLocks/>
          </p:cNvCxnSpPr>
          <p:nvPr/>
        </p:nvCxnSpPr>
        <p:spPr>
          <a:xfrm>
            <a:off x="7112381" y="4281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53E45E8-8492-40A9-821A-E5A0A600ACFB}"/>
              </a:ext>
            </a:extLst>
          </p:cNvPr>
          <p:cNvCxnSpPr>
            <a:cxnSpLocks/>
          </p:cNvCxnSpPr>
          <p:nvPr/>
        </p:nvCxnSpPr>
        <p:spPr>
          <a:xfrm>
            <a:off x="7112381" y="4434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D2A7C6F-9DFF-418E-ABBB-83E1A2F481F8}"/>
              </a:ext>
            </a:extLst>
          </p:cNvPr>
          <p:cNvCxnSpPr>
            <a:cxnSpLocks/>
          </p:cNvCxnSpPr>
          <p:nvPr/>
        </p:nvCxnSpPr>
        <p:spPr>
          <a:xfrm>
            <a:off x="7112381" y="4586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6372471-B294-4B15-B083-F209C4732CBD}"/>
              </a:ext>
            </a:extLst>
          </p:cNvPr>
          <p:cNvCxnSpPr>
            <a:cxnSpLocks/>
          </p:cNvCxnSpPr>
          <p:nvPr/>
        </p:nvCxnSpPr>
        <p:spPr>
          <a:xfrm>
            <a:off x="7112381" y="47388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56AF3B5-672E-4187-AC49-015DE7184752}"/>
              </a:ext>
            </a:extLst>
          </p:cNvPr>
          <p:cNvCxnSpPr>
            <a:cxnSpLocks/>
          </p:cNvCxnSpPr>
          <p:nvPr/>
        </p:nvCxnSpPr>
        <p:spPr>
          <a:xfrm>
            <a:off x="7112381" y="48912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E8D166-19F9-490E-AB5E-8D1A7ADA31F3}"/>
              </a:ext>
            </a:extLst>
          </p:cNvPr>
          <p:cNvCxnSpPr>
            <a:cxnSpLocks/>
          </p:cNvCxnSpPr>
          <p:nvPr/>
        </p:nvCxnSpPr>
        <p:spPr>
          <a:xfrm>
            <a:off x="7112381" y="50436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7478D6-36B2-4A3E-8A9F-C7CA352AC434}"/>
              </a:ext>
            </a:extLst>
          </p:cNvPr>
          <p:cNvCxnSpPr>
            <a:cxnSpLocks/>
          </p:cNvCxnSpPr>
          <p:nvPr/>
        </p:nvCxnSpPr>
        <p:spPr>
          <a:xfrm>
            <a:off x="7112381" y="51960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AB07827-74FE-44D2-A419-8290298D5BB0}"/>
              </a:ext>
            </a:extLst>
          </p:cNvPr>
          <p:cNvCxnSpPr>
            <a:cxnSpLocks/>
          </p:cNvCxnSpPr>
          <p:nvPr/>
        </p:nvCxnSpPr>
        <p:spPr>
          <a:xfrm>
            <a:off x="7112381" y="5348400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BB43695-3959-40C3-9F4F-962F02ED5CC0}"/>
              </a:ext>
            </a:extLst>
          </p:cNvPr>
          <p:cNvCxnSpPr/>
          <p:nvPr/>
        </p:nvCxnSpPr>
        <p:spPr>
          <a:xfrm>
            <a:off x="9397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73537ED-8BDD-4046-860D-19AC91DA055B}"/>
              </a:ext>
            </a:extLst>
          </p:cNvPr>
          <p:cNvCxnSpPr/>
          <p:nvPr/>
        </p:nvCxnSpPr>
        <p:spPr>
          <a:xfrm>
            <a:off x="9549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79519CD-61FE-48C5-A3EB-2D4C995DAFA8}"/>
              </a:ext>
            </a:extLst>
          </p:cNvPr>
          <p:cNvCxnSpPr/>
          <p:nvPr/>
        </p:nvCxnSpPr>
        <p:spPr>
          <a:xfrm>
            <a:off x="97023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5ABB12-9A55-4BC5-A0E8-4C9C84F1AEF3}"/>
              </a:ext>
            </a:extLst>
          </p:cNvPr>
          <p:cNvCxnSpPr/>
          <p:nvPr/>
        </p:nvCxnSpPr>
        <p:spPr>
          <a:xfrm>
            <a:off x="98547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5810DE2-9B59-47D4-B3D6-D06A65F3E7B3}"/>
              </a:ext>
            </a:extLst>
          </p:cNvPr>
          <p:cNvCxnSpPr/>
          <p:nvPr/>
        </p:nvCxnSpPr>
        <p:spPr>
          <a:xfrm>
            <a:off x="100071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BA44C6E-D63E-4EE1-9184-24FAEFF0DBC9}"/>
              </a:ext>
            </a:extLst>
          </p:cNvPr>
          <p:cNvCxnSpPr/>
          <p:nvPr/>
        </p:nvCxnSpPr>
        <p:spPr>
          <a:xfrm>
            <a:off x="101595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7A9E3B3-D8A5-4CE4-8D90-0BE50E965C94}"/>
              </a:ext>
            </a:extLst>
          </p:cNvPr>
          <p:cNvCxnSpPr/>
          <p:nvPr/>
        </p:nvCxnSpPr>
        <p:spPr>
          <a:xfrm>
            <a:off x="10311956" y="3820319"/>
            <a:ext cx="0" cy="1828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CB15E4D-0481-4669-911D-5F5373D3D25A}"/>
              </a:ext>
            </a:extLst>
          </p:cNvPr>
          <p:cNvCxnSpPr>
            <a:cxnSpLocks/>
          </p:cNvCxnSpPr>
          <p:nvPr/>
        </p:nvCxnSpPr>
        <p:spPr>
          <a:xfrm>
            <a:off x="7111556" y="53470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52E8D87-0E0B-42B8-B31C-D1D28A7E4EDA}"/>
              </a:ext>
            </a:extLst>
          </p:cNvPr>
          <p:cNvCxnSpPr>
            <a:cxnSpLocks/>
          </p:cNvCxnSpPr>
          <p:nvPr/>
        </p:nvCxnSpPr>
        <p:spPr>
          <a:xfrm>
            <a:off x="7111556" y="54994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143DBDE-1FC4-4F48-B3DE-47697EFA0A90}"/>
              </a:ext>
            </a:extLst>
          </p:cNvPr>
          <p:cNvCxnSpPr>
            <a:cxnSpLocks/>
          </p:cNvCxnSpPr>
          <p:nvPr/>
        </p:nvCxnSpPr>
        <p:spPr>
          <a:xfrm>
            <a:off x="7111556" y="5651875"/>
            <a:ext cx="3200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EF321C-AF03-4E00-9C0B-2E997B8768F0}"/>
              </a:ext>
            </a:extLst>
          </p:cNvPr>
          <p:cNvSpPr txBox="1"/>
          <p:nvPr/>
        </p:nvSpPr>
        <p:spPr>
          <a:xfrm>
            <a:off x="2283054" y="2684956"/>
            <a:ext cx="215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10*15=150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97D1316-B364-4F61-BA7E-B6E813C0F4B6}"/>
              </a:ext>
            </a:extLst>
          </p:cNvPr>
          <p:cNvSpPr txBox="1"/>
          <p:nvPr/>
        </p:nvSpPr>
        <p:spPr>
          <a:xfrm>
            <a:off x="7686485" y="1756949"/>
            <a:ext cx="215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22*21=462 patches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879EF4-E832-40BC-ADAF-1EB4412622B2}"/>
              </a:ext>
            </a:extLst>
          </p:cNvPr>
          <p:cNvSpPr txBox="1"/>
          <p:nvPr/>
        </p:nvSpPr>
        <p:spPr>
          <a:xfrm>
            <a:off x="2915252" y="6050537"/>
            <a:ext cx="61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examples don’t even sit in the same feature space… So how could we begin to train a classifier (e.g., k-NN)?</a:t>
            </a:r>
          </a:p>
        </p:txBody>
      </p:sp>
    </p:spTree>
    <p:extLst>
      <p:ext uri="{BB962C8B-B14F-4D97-AF65-F5344CB8AC3E}">
        <p14:creationId xmlns:p14="http://schemas.microsoft.com/office/powerpoint/2010/main" val="141749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FDF55-86BB-4F37-8033-40B94788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proceed?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302D1-EA1C-4C28-B8F4-F18C21A5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BOVW approach we first think about all the patches individually</a:t>
            </a:r>
          </a:p>
          <a:p>
            <a:r>
              <a:rPr lang="en-GB" dirty="0"/>
              <a:t>Every HOG patch leads to the same number of numbers: N</a:t>
            </a:r>
          </a:p>
          <a:p>
            <a:r>
              <a:rPr lang="en-GB" dirty="0"/>
              <a:t>Plot every one of them as a single point in an N-dimensional feature space</a:t>
            </a:r>
          </a:p>
          <a:p>
            <a:r>
              <a:rPr lang="en-GB" dirty="0"/>
              <a:t>Think about the patterns we get, and look for groups (“clusters”)</a:t>
            </a:r>
          </a:p>
          <a:p>
            <a:r>
              <a:rPr lang="en-GB" dirty="0"/>
              <a:t>We’re going to do this, but a simulated example in a low-dimensional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2000583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5FDF55-86BB-4F37-8033-40B94788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302D1-EA1C-4C28-B8F4-F18C21A5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will be just 2 features per patch (so we can plot them easily)</a:t>
            </a:r>
          </a:p>
          <a:p>
            <a:r>
              <a:rPr lang="en-GB" dirty="0"/>
              <a:t>The things we’ll see are true more generally, but the data isn’t real (it’s synthetic data, generated by me for the lecture)</a:t>
            </a:r>
          </a:p>
          <a:p>
            <a:r>
              <a:rPr lang="en-GB" dirty="0"/>
              <a:t>In a real scenario, the same things hold true, but…</a:t>
            </a:r>
          </a:p>
          <a:p>
            <a:r>
              <a:rPr lang="en-GB" dirty="0"/>
              <a:t>The space is much higher dimensional (many features per patch); there may be much larger (average) numbers of patches per image; there may be a larger number of (more diverse) clusters…</a:t>
            </a:r>
          </a:p>
          <a:p>
            <a:r>
              <a:rPr lang="en-GB" dirty="0"/>
              <a:t>…And, most important, visualisation is much harder*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165C9-CB0D-407E-A349-ECB925E586AB}"/>
              </a:ext>
            </a:extLst>
          </p:cNvPr>
          <p:cNvSpPr/>
          <p:nvPr/>
        </p:nvSpPr>
        <p:spPr>
          <a:xfrm>
            <a:off x="9412172" y="6414237"/>
            <a:ext cx="270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 We’ll come back to this…</a:t>
            </a:r>
          </a:p>
        </p:txBody>
      </p:sp>
    </p:spTree>
    <p:extLst>
      <p:ext uri="{BB962C8B-B14F-4D97-AF65-F5344CB8AC3E}">
        <p14:creationId xmlns:p14="http://schemas.microsoft.com/office/powerpoint/2010/main" val="181270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E6FC-06BE-4583-BE9C-68152EE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(If it helps…)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C2D30-44CF-4AC8-8105-2C418145E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You can think of HOG features that only consider two different gradient orientations…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80ED29-C270-49CC-A319-B99F0CA6F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…Or about applying PCA to normal HOG features and retaining only the first two PCs…</a:t>
            </a:r>
          </a:p>
        </p:txBody>
      </p:sp>
      <p:pic>
        <p:nvPicPr>
          <p:cNvPr id="6" name="Picture 2" descr="http://www.nlpca.org/fig_pca_principal_component_analysis.png">
            <a:extLst>
              <a:ext uri="{FF2B5EF4-FFF2-40B4-BE49-F238E27FC236}">
                <a16:creationId xmlns:a16="http://schemas.microsoft.com/office/drawing/2014/main" id="{EB3B0011-A879-45D0-A7FE-4A7CFF50D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11938" r="54543" b="20293"/>
          <a:stretch/>
        </p:blipFill>
        <p:spPr bwMode="auto">
          <a:xfrm>
            <a:off x="7639665" y="3716594"/>
            <a:ext cx="2890860" cy="22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BF2E41-363C-46C7-9CFA-2DA1B57C93B3}"/>
              </a:ext>
            </a:extLst>
          </p:cNvPr>
          <p:cNvCxnSpPr/>
          <p:nvPr/>
        </p:nvCxnSpPr>
        <p:spPr>
          <a:xfrm>
            <a:off x="3205113" y="322538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17DD62-2488-422E-9D38-31254C6DFAD4}"/>
              </a:ext>
            </a:extLst>
          </p:cNvPr>
          <p:cNvCxnSpPr/>
          <p:nvPr/>
        </p:nvCxnSpPr>
        <p:spPr>
          <a:xfrm flipV="1">
            <a:off x="3205113" y="342900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E7CF67-4A75-4CC0-AF2B-1E3EE13DCC9B}"/>
              </a:ext>
            </a:extLst>
          </p:cNvPr>
          <p:cNvCxnSpPr>
            <a:cxnSpLocks/>
          </p:cNvCxnSpPr>
          <p:nvPr/>
        </p:nvCxnSpPr>
        <p:spPr>
          <a:xfrm>
            <a:off x="3205113" y="500233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91F450-86FE-4303-A3CA-38E78941DEB6}"/>
              </a:ext>
            </a:extLst>
          </p:cNvPr>
          <p:cNvSpPr txBox="1"/>
          <p:nvPr/>
        </p:nvSpPr>
        <p:spPr>
          <a:xfrm>
            <a:off x="3347782" y="403863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FBA35-71C1-4D71-89B2-7029871ED02D}"/>
              </a:ext>
            </a:extLst>
          </p:cNvPr>
          <p:cNvSpPr txBox="1"/>
          <p:nvPr/>
        </p:nvSpPr>
        <p:spPr>
          <a:xfrm>
            <a:off x="3347782" y="505190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D1D4DC-12A2-4C1C-B1C0-7BF577EDFE04}"/>
              </a:ext>
            </a:extLst>
          </p:cNvPr>
          <p:cNvSpPr/>
          <p:nvPr/>
        </p:nvSpPr>
        <p:spPr>
          <a:xfrm>
            <a:off x="3148552" y="4992906"/>
            <a:ext cx="113117" cy="12584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5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BFFCF-3F26-442A-B394-0A216992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79731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A7BC-163E-4894-9F74-637068C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term topics: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60BF-F023-4874-9646-6FED12FC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Data exploration and preparation (1 week)</a:t>
            </a:r>
          </a:p>
          <a:p>
            <a:pPr lvl="1"/>
            <a:r>
              <a:rPr lang="en-GB" dirty="0"/>
              <a:t>We need to add some of the basic bits we skipped last term</a:t>
            </a:r>
          </a:p>
          <a:p>
            <a:r>
              <a:rPr lang="en-GB" dirty="0"/>
              <a:t>Evaluation (2 weeks)</a:t>
            </a:r>
          </a:p>
          <a:p>
            <a:pPr lvl="1"/>
            <a:r>
              <a:rPr lang="en-GB" dirty="0"/>
              <a:t>Really important: we all need to know the important methods for establishing exactly how well our ML methods are performing</a:t>
            </a:r>
          </a:p>
          <a:p>
            <a:r>
              <a:rPr lang="en-GB" b="1" dirty="0"/>
              <a:t>Feature extraction (2 weeks)</a:t>
            </a:r>
          </a:p>
          <a:p>
            <a:pPr lvl="1"/>
            <a:r>
              <a:rPr lang="en-GB" b="1" dirty="0"/>
              <a:t>Really interesting topic: if our data doesn’t have a really obvious consistent structure (e.g., text documents, images) then how should we extract features</a:t>
            </a:r>
          </a:p>
          <a:p>
            <a:r>
              <a:rPr lang="en-GB" dirty="0"/>
              <a:t>Support Vector Machines (2 weeks)</a:t>
            </a:r>
          </a:p>
          <a:p>
            <a:pPr lvl="1"/>
            <a:r>
              <a:rPr lang="en-GB" dirty="0"/>
              <a:t>A final “black box” technique we think you should have some exposure to (e.g., visualising, tuning hyperparameters)</a:t>
            </a:r>
          </a:p>
          <a:p>
            <a:r>
              <a:rPr lang="en-GB" dirty="0"/>
              <a:t>Then over to Deep Learning with Nick (3 weeks, not assessed)</a:t>
            </a:r>
          </a:p>
        </p:txBody>
      </p:sp>
    </p:spTree>
    <p:extLst>
      <p:ext uri="{BB962C8B-B14F-4D97-AF65-F5344CB8AC3E}">
        <p14:creationId xmlns:p14="http://schemas.microsoft.com/office/powerpoint/2010/main" val="193024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DE11D-94E5-4B54-8144-A66C7DAC3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583473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025658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404211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14654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047267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50533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4106029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85084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197601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5191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2314-5AC8-4EB9-851E-E5C55ED2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week’s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DA3D-09CF-4AE7-B0AB-904B4972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Hopefully you completed the reading on: </a:t>
            </a:r>
          </a:p>
          <a:p>
            <a:pPr lvl="1"/>
            <a:r>
              <a:rPr lang="en-GB" dirty="0"/>
              <a:t>K-means clustering [specific]</a:t>
            </a:r>
          </a:p>
          <a:p>
            <a:pPr lvl="1"/>
            <a:r>
              <a:rPr lang="en-GB" dirty="0"/>
              <a:t>“Bag of visual words” (BOVW) [overview]</a:t>
            </a:r>
          </a:p>
          <a:p>
            <a:r>
              <a:rPr lang="en-GB" dirty="0"/>
              <a:t>Quite a lot of little steps…</a:t>
            </a:r>
          </a:p>
          <a:p>
            <a:pPr lvl="1"/>
            <a:r>
              <a:rPr lang="en-GB" dirty="0"/>
              <a:t>(All possible in </a:t>
            </a:r>
            <a:r>
              <a:rPr lang="en-GB" dirty="0" err="1"/>
              <a:t>Matlab</a:t>
            </a:r>
            <a:r>
              <a:rPr lang="en-GB" dirty="0"/>
              <a:t> – chance to try in labs)</a:t>
            </a:r>
          </a:p>
          <a:p>
            <a:r>
              <a:rPr lang="en-GB" dirty="0"/>
              <a:t>…But essentially we make a histogram over a common “vocabulary” of patch-based image features</a:t>
            </a:r>
          </a:p>
          <a:p>
            <a:r>
              <a:rPr lang="en-GB" dirty="0"/>
              <a:t>This gives us an equal number of features for each image, even where they may have very different sizes and/or compositions</a:t>
            </a:r>
          </a:p>
        </p:txBody>
      </p:sp>
    </p:spTree>
    <p:extLst>
      <p:ext uri="{BB962C8B-B14F-4D97-AF65-F5344CB8AC3E}">
        <p14:creationId xmlns:p14="http://schemas.microsoft.com/office/powerpoint/2010/main" val="1693442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104340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46790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3477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899395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886186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67825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384988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919933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74491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(basketball)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7FA95-55C2-4129-AF62-B68BAB6E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FF81E0-8434-4A9D-A05D-C74450AB90EB}"/>
              </a:ext>
            </a:extLst>
          </p:cNvPr>
          <p:cNvSpPr txBox="1"/>
          <p:nvPr/>
        </p:nvSpPr>
        <p:spPr>
          <a:xfrm>
            <a:off x="7384329" y="6437473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Full video available on Moodle</a:t>
            </a:r>
          </a:p>
        </p:txBody>
      </p:sp>
    </p:spTree>
    <p:extLst>
      <p:ext uri="{BB962C8B-B14F-4D97-AF65-F5344CB8AC3E}">
        <p14:creationId xmlns:p14="http://schemas.microsoft.com/office/powerpoint/2010/main" val="251656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2F67-F1C8-4D7C-A960-7433705D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preparation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420F-4CE4-44E0-80A2-B078B6BEA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they cover more ideas/methods, they’re getting a bit harder… But hopefully more interesting too…</a:t>
            </a:r>
          </a:p>
          <a:p>
            <a:r>
              <a:rPr lang="en-GB" dirty="0">
                <a:solidFill>
                  <a:srgbClr val="FF0000"/>
                </a:solidFill>
              </a:rPr>
              <a:t>…We did a fuller overview last week, have a look back if you missed it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…Thought about having a question on actually building a BOVW, but the size of the image databases we’d have to download makes it difficult…</a:t>
            </a:r>
          </a:p>
          <a:p>
            <a:r>
              <a:rPr lang="en-GB" dirty="0">
                <a:solidFill>
                  <a:srgbClr val="FF0000"/>
                </a:solidFill>
              </a:rPr>
              <a:t>…So the key thing is to make sure you’re happy with explaining steps in the process (there is a question on this) and happy applying K-means (there is a question on this)</a:t>
            </a:r>
          </a:p>
        </p:txBody>
      </p:sp>
    </p:spTree>
    <p:extLst>
      <p:ext uri="{BB962C8B-B14F-4D97-AF65-F5344CB8AC3E}">
        <p14:creationId xmlns:p14="http://schemas.microsoft.com/office/powerpoint/2010/main" val="3083360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27EB-7839-44AF-8859-2DA783D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BD75-95B4-4152-9309-E7D874C06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You can see that clusters have become visible in the feature space</a:t>
            </a:r>
          </a:p>
          <a:p>
            <a:r>
              <a:rPr lang="en-GB" dirty="0"/>
              <a:t>There are certain kinds of feature that tend to recur in these “basketball” images</a:t>
            </a:r>
          </a:p>
          <a:p>
            <a:r>
              <a:rPr lang="en-GB" dirty="0"/>
              <a:t>They aren’t exactly the same… </a:t>
            </a:r>
          </a:p>
          <a:p>
            <a:r>
              <a:rPr lang="en-GB" dirty="0"/>
              <a:t>But they are similar…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151B69-5CA9-450D-81A8-4EE10D681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673"/>
            <a:ext cx="5333559" cy="399864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2C7645-5800-4FD6-B608-5D0A9AA31AA3}"/>
              </a:ext>
            </a:extLst>
          </p:cNvPr>
          <p:cNvSpPr/>
          <p:nvPr/>
        </p:nvSpPr>
        <p:spPr>
          <a:xfrm>
            <a:off x="8757501" y="3035431"/>
            <a:ext cx="216817" cy="216816"/>
          </a:xfrm>
          <a:custGeom>
            <a:avLst/>
            <a:gdLst>
              <a:gd name="connsiteX0" fmla="*/ 0 w 216817"/>
              <a:gd name="connsiteY0" fmla="*/ 0 h 216816"/>
              <a:gd name="connsiteX1" fmla="*/ 103695 w 216817"/>
              <a:gd name="connsiteY1" fmla="*/ 94268 h 216816"/>
              <a:gd name="connsiteX2" fmla="*/ 113122 w 216817"/>
              <a:gd name="connsiteY2" fmla="*/ 122548 h 216816"/>
              <a:gd name="connsiteX3" fmla="*/ 141402 w 216817"/>
              <a:gd name="connsiteY3" fmla="*/ 141402 h 216816"/>
              <a:gd name="connsiteX4" fmla="*/ 197963 w 216817"/>
              <a:gd name="connsiteY4" fmla="*/ 188536 h 216816"/>
              <a:gd name="connsiteX5" fmla="*/ 216817 w 216817"/>
              <a:gd name="connsiteY5" fmla="*/ 216816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817" h="216816">
                <a:moveTo>
                  <a:pt x="0" y="0"/>
                </a:moveTo>
                <a:cubicBezTo>
                  <a:pt x="58286" y="34971"/>
                  <a:pt x="56857" y="27356"/>
                  <a:pt x="103695" y="94268"/>
                </a:cubicBezTo>
                <a:cubicBezTo>
                  <a:pt x="109393" y="102408"/>
                  <a:pt x="106915" y="114789"/>
                  <a:pt x="113122" y="122548"/>
                </a:cubicBezTo>
                <a:cubicBezTo>
                  <a:pt x="120200" y="131395"/>
                  <a:pt x="132698" y="134149"/>
                  <a:pt x="141402" y="141402"/>
                </a:cubicBezTo>
                <a:cubicBezTo>
                  <a:pt x="213985" y="201888"/>
                  <a:pt x="127749" y="141725"/>
                  <a:pt x="197963" y="188536"/>
                </a:cubicBezTo>
                <a:lnTo>
                  <a:pt x="216817" y="21681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DCCDC6-DF06-4C7B-88E3-964EF3D7BB66}"/>
              </a:ext>
            </a:extLst>
          </p:cNvPr>
          <p:cNvSpPr/>
          <p:nvPr/>
        </p:nvSpPr>
        <p:spPr>
          <a:xfrm>
            <a:off x="8766928" y="3044858"/>
            <a:ext cx="207390" cy="216816"/>
          </a:xfrm>
          <a:custGeom>
            <a:avLst/>
            <a:gdLst>
              <a:gd name="connsiteX0" fmla="*/ 0 w 207390"/>
              <a:gd name="connsiteY0" fmla="*/ 216816 h 216816"/>
              <a:gd name="connsiteX1" fmla="*/ 65987 w 207390"/>
              <a:gd name="connsiteY1" fmla="*/ 131975 h 216816"/>
              <a:gd name="connsiteX2" fmla="*/ 113121 w 207390"/>
              <a:gd name="connsiteY2" fmla="*/ 84841 h 216816"/>
              <a:gd name="connsiteX3" fmla="*/ 131975 w 207390"/>
              <a:gd name="connsiteY3" fmla="*/ 56561 h 216816"/>
              <a:gd name="connsiteX4" fmla="*/ 188536 w 207390"/>
              <a:gd name="connsiteY4" fmla="*/ 28280 h 216816"/>
              <a:gd name="connsiteX5" fmla="*/ 207390 w 207390"/>
              <a:gd name="connsiteY5" fmla="*/ 0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0" h="216816">
                <a:moveTo>
                  <a:pt x="0" y="216816"/>
                </a:moveTo>
                <a:cubicBezTo>
                  <a:pt x="54830" y="125432"/>
                  <a:pt x="-1561" y="210780"/>
                  <a:pt x="65987" y="131975"/>
                </a:cubicBezTo>
                <a:cubicBezTo>
                  <a:pt x="107884" y="83096"/>
                  <a:pt x="58656" y="121152"/>
                  <a:pt x="113121" y="84841"/>
                </a:cubicBezTo>
                <a:cubicBezTo>
                  <a:pt x="119406" y="75414"/>
                  <a:pt x="123964" y="64572"/>
                  <a:pt x="131975" y="56561"/>
                </a:cubicBezTo>
                <a:cubicBezTo>
                  <a:pt x="150250" y="38287"/>
                  <a:pt x="165535" y="35947"/>
                  <a:pt x="188536" y="28280"/>
                </a:cubicBezTo>
                <a:lnTo>
                  <a:pt x="20739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8B8662-D85D-42D9-9996-0059CAF43868}"/>
              </a:ext>
            </a:extLst>
          </p:cNvPr>
          <p:cNvSpPr/>
          <p:nvPr/>
        </p:nvSpPr>
        <p:spPr>
          <a:xfrm>
            <a:off x="7918515" y="36858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82EDF0-8E7F-4865-9544-58710B3F5DA6}"/>
              </a:ext>
            </a:extLst>
          </p:cNvPr>
          <p:cNvSpPr/>
          <p:nvPr/>
        </p:nvSpPr>
        <p:spPr>
          <a:xfrm>
            <a:off x="7918515" y="37801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EA02007-D376-4740-96AB-9DFA7D1D2CD7}"/>
              </a:ext>
            </a:extLst>
          </p:cNvPr>
          <p:cNvSpPr/>
          <p:nvPr/>
        </p:nvSpPr>
        <p:spPr>
          <a:xfrm>
            <a:off x="7409468" y="4656841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D8957A-F40E-4EEB-8CA5-0FC9F42E6393}"/>
              </a:ext>
            </a:extLst>
          </p:cNvPr>
          <p:cNvSpPr/>
          <p:nvPr/>
        </p:nvSpPr>
        <p:spPr>
          <a:xfrm>
            <a:off x="7343480" y="4769963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EC202F-C49F-4D37-ACE6-D7AB3AB05DCD}"/>
              </a:ext>
            </a:extLst>
          </p:cNvPr>
          <p:cNvSpPr/>
          <p:nvPr/>
        </p:nvSpPr>
        <p:spPr>
          <a:xfrm>
            <a:off x="9945278" y="4628561"/>
            <a:ext cx="301658" cy="339365"/>
          </a:xfrm>
          <a:custGeom>
            <a:avLst/>
            <a:gdLst>
              <a:gd name="connsiteX0" fmla="*/ 0 w 301658"/>
              <a:gd name="connsiteY0" fmla="*/ 339365 h 339365"/>
              <a:gd name="connsiteX1" fmla="*/ 9427 w 301658"/>
              <a:gd name="connsiteY1" fmla="*/ 292231 h 339365"/>
              <a:gd name="connsiteX2" fmla="*/ 84842 w 301658"/>
              <a:gd name="connsiteY2" fmla="*/ 216816 h 339365"/>
              <a:gd name="connsiteX3" fmla="*/ 131976 w 301658"/>
              <a:gd name="connsiteY3" fmla="*/ 160255 h 339365"/>
              <a:gd name="connsiteX4" fmla="*/ 179110 w 301658"/>
              <a:gd name="connsiteY4" fmla="*/ 131975 h 339365"/>
              <a:gd name="connsiteX5" fmla="*/ 245097 w 301658"/>
              <a:gd name="connsiteY5" fmla="*/ 75414 h 339365"/>
              <a:gd name="connsiteX6" fmla="*/ 263951 w 301658"/>
              <a:gd name="connsiteY6" fmla="*/ 47134 h 339365"/>
              <a:gd name="connsiteX7" fmla="*/ 301658 w 301658"/>
              <a:gd name="connsiteY7" fmla="*/ 0 h 3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58" h="339365">
                <a:moveTo>
                  <a:pt x="0" y="339365"/>
                </a:moveTo>
                <a:cubicBezTo>
                  <a:pt x="3142" y="323654"/>
                  <a:pt x="2920" y="306872"/>
                  <a:pt x="9427" y="292231"/>
                </a:cubicBezTo>
                <a:cubicBezTo>
                  <a:pt x="27609" y="251323"/>
                  <a:pt x="53833" y="247825"/>
                  <a:pt x="84842" y="216816"/>
                </a:cubicBezTo>
                <a:cubicBezTo>
                  <a:pt x="102196" y="199462"/>
                  <a:pt x="113734" y="176673"/>
                  <a:pt x="131976" y="160255"/>
                </a:cubicBezTo>
                <a:cubicBezTo>
                  <a:pt x="145595" y="147998"/>
                  <a:pt x="164647" y="143224"/>
                  <a:pt x="179110" y="131975"/>
                </a:cubicBezTo>
                <a:cubicBezTo>
                  <a:pt x="316291" y="25280"/>
                  <a:pt x="143731" y="142994"/>
                  <a:pt x="245097" y="75414"/>
                </a:cubicBezTo>
                <a:cubicBezTo>
                  <a:pt x="251382" y="65987"/>
                  <a:pt x="256698" y="55838"/>
                  <a:pt x="263951" y="47134"/>
                </a:cubicBezTo>
                <a:cubicBezTo>
                  <a:pt x="305511" y="-2738"/>
                  <a:pt x="281888" y="39538"/>
                  <a:pt x="30165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6EB3A3-96BE-46DE-8545-26E4C0B3B8BD}"/>
              </a:ext>
            </a:extLst>
          </p:cNvPr>
          <p:cNvSpPr/>
          <p:nvPr/>
        </p:nvSpPr>
        <p:spPr>
          <a:xfrm>
            <a:off x="9945278" y="4713402"/>
            <a:ext cx="367646" cy="273377"/>
          </a:xfrm>
          <a:custGeom>
            <a:avLst/>
            <a:gdLst>
              <a:gd name="connsiteX0" fmla="*/ 0 w 367646"/>
              <a:gd name="connsiteY0" fmla="*/ 0 h 273377"/>
              <a:gd name="connsiteX1" fmla="*/ 65988 w 367646"/>
              <a:gd name="connsiteY1" fmla="*/ 84841 h 273377"/>
              <a:gd name="connsiteX2" fmla="*/ 94268 w 367646"/>
              <a:gd name="connsiteY2" fmla="*/ 94268 h 273377"/>
              <a:gd name="connsiteX3" fmla="*/ 122549 w 367646"/>
              <a:gd name="connsiteY3" fmla="*/ 122549 h 273377"/>
              <a:gd name="connsiteX4" fmla="*/ 169683 w 367646"/>
              <a:gd name="connsiteY4" fmla="*/ 131975 h 273377"/>
              <a:gd name="connsiteX5" fmla="*/ 197963 w 367646"/>
              <a:gd name="connsiteY5" fmla="*/ 150829 h 273377"/>
              <a:gd name="connsiteX6" fmla="*/ 216817 w 367646"/>
              <a:gd name="connsiteY6" fmla="*/ 188536 h 273377"/>
              <a:gd name="connsiteX7" fmla="*/ 292231 w 367646"/>
              <a:gd name="connsiteY7" fmla="*/ 226243 h 273377"/>
              <a:gd name="connsiteX8" fmla="*/ 320512 w 367646"/>
              <a:gd name="connsiteY8" fmla="*/ 245097 h 273377"/>
              <a:gd name="connsiteX9" fmla="*/ 367646 w 367646"/>
              <a:gd name="connsiteY9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6" h="273377">
                <a:moveTo>
                  <a:pt x="0" y="0"/>
                </a:moveTo>
                <a:cubicBezTo>
                  <a:pt x="21759" y="36265"/>
                  <a:pt x="30524" y="59510"/>
                  <a:pt x="65988" y="84841"/>
                </a:cubicBezTo>
                <a:cubicBezTo>
                  <a:pt x="74074" y="90617"/>
                  <a:pt x="84841" y="91126"/>
                  <a:pt x="94268" y="94268"/>
                </a:cubicBezTo>
                <a:cubicBezTo>
                  <a:pt x="103695" y="103695"/>
                  <a:pt x="110625" y="116587"/>
                  <a:pt x="122549" y="122549"/>
                </a:cubicBezTo>
                <a:cubicBezTo>
                  <a:pt x="136880" y="129714"/>
                  <a:pt x="154681" y="126349"/>
                  <a:pt x="169683" y="131975"/>
                </a:cubicBezTo>
                <a:cubicBezTo>
                  <a:pt x="180291" y="135953"/>
                  <a:pt x="188536" y="144544"/>
                  <a:pt x="197963" y="150829"/>
                </a:cubicBezTo>
                <a:cubicBezTo>
                  <a:pt x="204248" y="163398"/>
                  <a:pt x="205844" y="179757"/>
                  <a:pt x="216817" y="188536"/>
                </a:cubicBezTo>
                <a:cubicBezTo>
                  <a:pt x="238763" y="206093"/>
                  <a:pt x="268846" y="210653"/>
                  <a:pt x="292231" y="226243"/>
                </a:cubicBezTo>
                <a:cubicBezTo>
                  <a:pt x="301658" y="232528"/>
                  <a:pt x="310378" y="240030"/>
                  <a:pt x="320512" y="245097"/>
                </a:cubicBezTo>
                <a:cubicBezTo>
                  <a:pt x="369462" y="269572"/>
                  <a:pt x="330819" y="236552"/>
                  <a:pt x="367646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8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27EB-7839-44AF-8859-2DA783D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BD75-95B4-4152-9309-E7D874C06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New idea: use the clusters to simplify our representation of each image</a:t>
            </a:r>
          </a:p>
          <a:p>
            <a:pPr lvl="1"/>
            <a:r>
              <a:rPr lang="en-GB" dirty="0"/>
              <a:t>Find each of the clusters, give them each a unique number, e.g., {1, 2, 3, 4}</a:t>
            </a:r>
          </a:p>
          <a:p>
            <a:pPr lvl="1"/>
            <a:r>
              <a:rPr lang="en-GB" dirty="0"/>
              <a:t>For every feature patch, just record which cluster it lies closest to…</a:t>
            </a:r>
          </a:p>
          <a:p>
            <a:pPr lvl="1"/>
            <a:r>
              <a:rPr lang="en-GB" dirty="0"/>
              <a:t>I = {3, 3, 1, 2, …, 4}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64F9E-80C2-4137-A516-BDE017290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673"/>
            <a:ext cx="5333559" cy="399864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02CE85-7369-4D75-B595-D8C787636C9B}"/>
              </a:ext>
            </a:extLst>
          </p:cNvPr>
          <p:cNvSpPr/>
          <p:nvPr/>
        </p:nvSpPr>
        <p:spPr>
          <a:xfrm>
            <a:off x="8757501" y="3035431"/>
            <a:ext cx="216817" cy="216816"/>
          </a:xfrm>
          <a:custGeom>
            <a:avLst/>
            <a:gdLst>
              <a:gd name="connsiteX0" fmla="*/ 0 w 216817"/>
              <a:gd name="connsiteY0" fmla="*/ 0 h 216816"/>
              <a:gd name="connsiteX1" fmla="*/ 103695 w 216817"/>
              <a:gd name="connsiteY1" fmla="*/ 94268 h 216816"/>
              <a:gd name="connsiteX2" fmla="*/ 113122 w 216817"/>
              <a:gd name="connsiteY2" fmla="*/ 122548 h 216816"/>
              <a:gd name="connsiteX3" fmla="*/ 141402 w 216817"/>
              <a:gd name="connsiteY3" fmla="*/ 141402 h 216816"/>
              <a:gd name="connsiteX4" fmla="*/ 197963 w 216817"/>
              <a:gd name="connsiteY4" fmla="*/ 188536 h 216816"/>
              <a:gd name="connsiteX5" fmla="*/ 216817 w 216817"/>
              <a:gd name="connsiteY5" fmla="*/ 216816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817" h="216816">
                <a:moveTo>
                  <a:pt x="0" y="0"/>
                </a:moveTo>
                <a:cubicBezTo>
                  <a:pt x="58286" y="34971"/>
                  <a:pt x="56857" y="27356"/>
                  <a:pt x="103695" y="94268"/>
                </a:cubicBezTo>
                <a:cubicBezTo>
                  <a:pt x="109393" y="102408"/>
                  <a:pt x="106915" y="114789"/>
                  <a:pt x="113122" y="122548"/>
                </a:cubicBezTo>
                <a:cubicBezTo>
                  <a:pt x="120200" y="131395"/>
                  <a:pt x="132698" y="134149"/>
                  <a:pt x="141402" y="141402"/>
                </a:cubicBezTo>
                <a:cubicBezTo>
                  <a:pt x="213985" y="201888"/>
                  <a:pt x="127749" y="141725"/>
                  <a:pt x="197963" y="188536"/>
                </a:cubicBezTo>
                <a:lnTo>
                  <a:pt x="216817" y="21681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5C5E2B-E53C-4A5C-A62F-E5C7BF947615}"/>
              </a:ext>
            </a:extLst>
          </p:cNvPr>
          <p:cNvSpPr/>
          <p:nvPr/>
        </p:nvSpPr>
        <p:spPr>
          <a:xfrm>
            <a:off x="8766928" y="3044858"/>
            <a:ext cx="207390" cy="216816"/>
          </a:xfrm>
          <a:custGeom>
            <a:avLst/>
            <a:gdLst>
              <a:gd name="connsiteX0" fmla="*/ 0 w 207390"/>
              <a:gd name="connsiteY0" fmla="*/ 216816 h 216816"/>
              <a:gd name="connsiteX1" fmla="*/ 65987 w 207390"/>
              <a:gd name="connsiteY1" fmla="*/ 131975 h 216816"/>
              <a:gd name="connsiteX2" fmla="*/ 113121 w 207390"/>
              <a:gd name="connsiteY2" fmla="*/ 84841 h 216816"/>
              <a:gd name="connsiteX3" fmla="*/ 131975 w 207390"/>
              <a:gd name="connsiteY3" fmla="*/ 56561 h 216816"/>
              <a:gd name="connsiteX4" fmla="*/ 188536 w 207390"/>
              <a:gd name="connsiteY4" fmla="*/ 28280 h 216816"/>
              <a:gd name="connsiteX5" fmla="*/ 207390 w 207390"/>
              <a:gd name="connsiteY5" fmla="*/ 0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0" h="216816">
                <a:moveTo>
                  <a:pt x="0" y="216816"/>
                </a:moveTo>
                <a:cubicBezTo>
                  <a:pt x="54830" y="125432"/>
                  <a:pt x="-1561" y="210780"/>
                  <a:pt x="65987" y="131975"/>
                </a:cubicBezTo>
                <a:cubicBezTo>
                  <a:pt x="107884" y="83096"/>
                  <a:pt x="58656" y="121152"/>
                  <a:pt x="113121" y="84841"/>
                </a:cubicBezTo>
                <a:cubicBezTo>
                  <a:pt x="119406" y="75414"/>
                  <a:pt x="123964" y="64572"/>
                  <a:pt x="131975" y="56561"/>
                </a:cubicBezTo>
                <a:cubicBezTo>
                  <a:pt x="150250" y="38287"/>
                  <a:pt x="165535" y="35947"/>
                  <a:pt x="188536" y="28280"/>
                </a:cubicBezTo>
                <a:lnTo>
                  <a:pt x="20739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4367F3-0808-4BFC-99AF-9900B20CBC28}"/>
              </a:ext>
            </a:extLst>
          </p:cNvPr>
          <p:cNvSpPr/>
          <p:nvPr/>
        </p:nvSpPr>
        <p:spPr>
          <a:xfrm>
            <a:off x="7918515" y="36858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29B182-EE24-458E-9A9C-1F2FE198E07B}"/>
              </a:ext>
            </a:extLst>
          </p:cNvPr>
          <p:cNvSpPr/>
          <p:nvPr/>
        </p:nvSpPr>
        <p:spPr>
          <a:xfrm>
            <a:off x="7918515" y="37801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7E209E-8EC7-4BAE-932D-E4E39D2840C4}"/>
              </a:ext>
            </a:extLst>
          </p:cNvPr>
          <p:cNvSpPr/>
          <p:nvPr/>
        </p:nvSpPr>
        <p:spPr>
          <a:xfrm>
            <a:off x="7409468" y="4656841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6B8954-8197-4B95-8B61-46A534B09CAC}"/>
              </a:ext>
            </a:extLst>
          </p:cNvPr>
          <p:cNvSpPr/>
          <p:nvPr/>
        </p:nvSpPr>
        <p:spPr>
          <a:xfrm>
            <a:off x="7343480" y="4769963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D62624-A1F1-4F6F-A7EB-6A3B07D715C4}"/>
              </a:ext>
            </a:extLst>
          </p:cNvPr>
          <p:cNvSpPr/>
          <p:nvPr/>
        </p:nvSpPr>
        <p:spPr>
          <a:xfrm>
            <a:off x="9945278" y="4628561"/>
            <a:ext cx="301658" cy="339365"/>
          </a:xfrm>
          <a:custGeom>
            <a:avLst/>
            <a:gdLst>
              <a:gd name="connsiteX0" fmla="*/ 0 w 301658"/>
              <a:gd name="connsiteY0" fmla="*/ 339365 h 339365"/>
              <a:gd name="connsiteX1" fmla="*/ 9427 w 301658"/>
              <a:gd name="connsiteY1" fmla="*/ 292231 h 339365"/>
              <a:gd name="connsiteX2" fmla="*/ 84842 w 301658"/>
              <a:gd name="connsiteY2" fmla="*/ 216816 h 339365"/>
              <a:gd name="connsiteX3" fmla="*/ 131976 w 301658"/>
              <a:gd name="connsiteY3" fmla="*/ 160255 h 339365"/>
              <a:gd name="connsiteX4" fmla="*/ 179110 w 301658"/>
              <a:gd name="connsiteY4" fmla="*/ 131975 h 339365"/>
              <a:gd name="connsiteX5" fmla="*/ 245097 w 301658"/>
              <a:gd name="connsiteY5" fmla="*/ 75414 h 339365"/>
              <a:gd name="connsiteX6" fmla="*/ 263951 w 301658"/>
              <a:gd name="connsiteY6" fmla="*/ 47134 h 339365"/>
              <a:gd name="connsiteX7" fmla="*/ 301658 w 301658"/>
              <a:gd name="connsiteY7" fmla="*/ 0 h 3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58" h="339365">
                <a:moveTo>
                  <a:pt x="0" y="339365"/>
                </a:moveTo>
                <a:cubicBezTo>
                  <a:pt x="3142" y="323654"/>
                  <a:pt x="2920" y="306872"/>
                  <a:pt x="9427" y="292231"/>
                </a:cubicBezTo>
                <a:cubicBezTo>
                  <a:pt x="27609" y="251323"/>
                  <a:pt x="53833" y="247825"/>
                  <a:pt x="84842" y="216816"/>
                </a:cubicBezTo>
                <a:cubicBezTo>
                  <a:pt x="102196" y="199462"/>
                  <a:pt x="113734" y="176673"/>
                  <a:pt x="131976" y="160255"/>
                </a:cubicBezTo>
                <a:cubicBezTo>
                  <a:pt x="145595" y="147998"/>
                  <a:pt x="164647" y="143224"/>
                  <a:pt x="179110" y="131975"/>
                </a:cubicBezTo>
                <a:cubicBezTo>
                  <a:pt x="316291" y="25280"/>
                  <a:pt x="143731" y="142994"/>
                  <a:pt x="245097" y="75414"/>
                </a:cubicBezTo>
                <a:cubicBezTo>
                  <a:pt x="251382" y="65987"/>
                  <a:pt x="256698" y="55838"/>
                  <a:pt x="263951" y="47134"/>
                </a:cubicBezTo>
                <a:cubicBezTo>
                  <a:pt x="305511" y="-2738"/>
                  <a:pt x="281888" y="39538"/>
                  <a:pt x="30165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183CC7-8ED3-45D4-ABF1-D70C76CAA3D1}"/>
              </a:ext>
            </a:extLst>
          </p:cNvPr>
          <p:cNvSpPr/>
          <p:nvPr/>
        </p:nvSpPr>
        <p:spPr>
          <a:xfrm>
            <a:off x="9945278" y="4713402"/>
            <a:ext cx="367646" cy="273377"/>
          </a:xfrm>
          <a:custGeom>
            <a:avLst/>
            <a:gdLst>
              <a:gd name="connsiteX0" fmla="*/ 0 w 367646"/>
              <a:gd name="connsiteY0" fmla="*/ 0 h 273377"/>
              <a:gd name="connsiteX1" fmla="*/ 65988 w 367646"/>
              <a:gd name="connsiteY1" fmla="*/ 84841 h 273377"/>
              <a:gd name="connsiteX2" fmla="*/ 94268 w 367646"/>
              <a:gd name="connsiteY2" fmla="*/ 94268 h 273377"/>
              <a:gd name="connsiteX3" fmla="*/ 122549 w 367646"/>
              <a:gd name="connsiteY3" fmla="*/ 122549 h 273377"/>
              <a:gd name="connsiteX4" fmla="*/ 169683 w 367646"/>
              <a:gd name="connsiteY4" fmla="*/ 131975 h 273377"/>
              <a:gd name="connsiteX5" fmla="*/ 197963 w 367646"/>
              <a:gd name="connsiteY5" fmla="*/ 150829 h 273377"/>
              <a:gd name="connsiteX6" fmla="*/ 216817 w 367646"/>
              <a:gd name="connsiteY6" fmla="*/ 188536 h 273377"/>
              <a:gd name="connsiteX7" fmla="*/ 292231 w 367646"/>
              <a:gd name="connsiteY7" fmla="*/ 226243 h 273377"/>
              <a:gd name="connsiteX8" fmla="*/ 320512 w 367646"/>
              <a:gd name="connsiteY8" fmla="*/ 245097 h 273377"/>
              <a:gd name="connsiteX9" fmla="*/ 367646 w 367646"/>
              <a:gd name="connsiteY9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6" h="273377">
                <a:moveTo>
                  <a:pt x="0" y="0"/>
                </a:moveTo>
                <a:cubicBezTo>
                  <a:pt x="21759" y="36265"/>
                  <a:pt x="30524" y="59510"/>
                  <a:pt x="65988" y="84841"/>
                </a:cubicBezTo>
                <a:cubicBezTo>
                  <a:pt x="74074" y="90617"/>
                  <a:pt x="84841" y="91126"/>
                  <a:pt x="94268" y="94268"/>
                </a:cubicBezTo>
                <a:cubicBezTo>
                  <a:pt x="103695" y="103695"/>
                  <a:pt x="110625" y="116587"/>
                  <a:pt x="122549" y="122549"/>
                </a:cubicBezTo>
                <a:cubicBezTo>
                  <a:pt x="136880" y="129714"/>
                  <a:pt x="154681" y="126349"/>
                  <a:pt x="169683" y="131975"/>
                </a:cubicBezTo>
                <a:cubicBezTo>
                  <a:pt x="180291" y="135953"/>
                  <a:pt x="188536" y="144544"/>
                  <a:pt x="197963" y="150829"/>
                </a:cubicBezTo>
                <a:cubicBezTo>
                  <a:pt x="204248" y="163398"/>
                  <a:pt x="205844" y="179757"/>
                  <a:pt x="216817" y="188536"/>
                </a:cubicBezTo>
                <a:cubicBezTo>
                  <a:pt x="238763" y="206093"/>
                  <a:pt x="268846" y="210653"/>
                  <a:pt x="292231" y="226243"/>
                </a:cubicBezTo>
                <a:cubicBezTo>
                  <a:pt x="301658" y="232528"/>
                  <a:pt x="310378" y="240030"/>
                  <a:pt x="320512" y="245097"/>
                </a:cubicBezTo>
                <a:cubicBezTo>
                  <a:pt x="369462" y="269572"/>
                  <a:pt x="330819" y="236552"/>
                  <a:pt x="367646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5F2CEC-CEAA-4AE7-9B65-984923180EF5}"/>
              </a:ext>
            </a:extLst>
          </p:cNvPr>
          <p:cNvSpPr/>
          <p:nvPr/>
        </p:nvSpPr>
        <p:spPr>
          <a:xfrm>
            <a:off x="8540685" y="2799761"/>
            <a:ext cx="179109" cy="363019"/>
          </a:xfrm>
          <a:custGeom>
            <a:avLst/>
            <a:gdLst>
              <a:gd name="connsiteX0" fmla="*/ 0 w 179109"/>
              <a:gd name="connsiteY0" fmla="*/ 75414 h 363019"/>
              <a:gd name="connsiteX1" fmla="*/ 28280 w 179109"/>
              <a:gd name="connsiteY1" fmla="*/ 28280 h 363019"/>
              <a:gd name="connsiteX2" fmla="*/ 47134 w 179109"/>
              <a:gd name="connsiteY2" fmla="*/ 0 h 363019"/>
              <a:gd name="connsiteX3" fmla="*/ 56560 w 179109"/>
              <a:gd name="connsiteY3" fmla="*/ 28280 h 363019"/>
              <a:gd name="connsiteX4" fmla="*/ 75414 w 179109"/>
              <a:gd name="connsiteY4" fmla="*/ 160255 h 363019"/>
              <a:gd name="connsiteX5" fmla="*/ 84841 w 179109"/>
              <a:gd name="connsiteY5" fmla="*/ 207390 h 363019"/>
              <a:gd name="connsiteX6" fmla="*/ 94268 w 179109"/>
              <a:gd name="connsiteY6" fmla="*/ 273377 h 363019"/>
              <a:gd name="connsiteX7" fmla="*/ 84841 w 179109"/>
              <a:gd name="connsiteY7" fmla="*/ 358218 h 363019"/>
              <a:gd name="connsiteX8" fmla="*/ 131975 w 179109"/>
              <a:gd name="connsiteY8" fmla="*/ 348792 h 363019"/>
              <a:gd name="connsiteX9" fmla="*/ 179109 w 179109"/>
              <a:gd name="connsiteY9" fmla="*/ 348792 h 36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109" h="363019">
                <a:moveTo>
                  <a:pt x="0" y="75414"/>
                </a:moveTo>
                <a:cubicBezTo>
                  <a:pt x="9427" y="59703"/>
                  <a:pt x="18569" y="43817"/>
                  <a:pt x="28280" y="28280"/>
                </a:cubicBezTo>
                <a:cubicBezTo>
                  <a:pt x="34285" y="18673"/>
                  <a:pt x="35804" y="0"/>
                  <a:pt x="47134" y="0"/>
                </a:cubicBezTo>
                <a:cubicBezTo>
                  <a:pt x="57071" y="0"/>
                  <a:pt x="53418" y="18853"/>
                  <a:pt x="56560" y="28280"/>
                </a:cubicBezTo>
                <a:cubicBezTo>
                  <a:pt x="62845" y="72272"/>
                  <a:pt x="68483" y="116360"/>
                  <a:pt x="75414" y="160255"/>
                </a:cubicBezTo>
                <a:cubicBezTo>
                  <a:pt x="77913" y="176082"/>
                  <a:pt x="82207" y="191585"/>
                  <a:pt x="84841" y="207390"/>
                </a:cubicBezTo>
                <a:cubicBezTo>
                  <a:pt x="88494" y="229307"/>
                  <a:pt x="91126" y="251381"/>
                  <a:pt x="94268" y="273377"/>
                </a:cubicBezTo>
                <a:cubicBezTo>
                  <a:pt x="91126" y="301657"/>
                  <a:pt x="72116" y="332768"/>
                  <a:pt x="84841" y="358218"/>
                </a:cubicBezTo>
                <a:cubicBezTo>
                  <a:pt x="92006" y="372549"/>
                  <a:pt x="116032" y="350386"/>
                  <a:pt x="131975" y="348792"/>
                </a:cubicBezTo>
                <a:cubicBezTo>
                  <a:pt x="147608" y="347229"/>
                  <a:pt x="163398" y="348792"/>
                  <a:pt x="179109" y="348792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29A12A-5824-4A6D-B56A-52FE3D914ED7}"/>
              </a:ext>
            </a:extLst>
          </p:cNvPr>
          <p:cNvSpPr/>
          <p:nvPr/>
        </p:nvSpPr>
        <p:spPr>
          <a:xfrm>
            <a:off x="7569724" y="3487918"/>
            <a:ext cx="292231" cy="405352"/>
          </a:xfrm>
          <a:custGeom>
            <a:avLst/>
            <a:gdLst>
              <a:gd name="connsiteX0" fmla="*/ 0 w 292231"/>
              <a:gd name="connsiteY0" fmla="*/ 103694 h 405352"/>
              <a:gd name="connsiteX1" fmla="*/ 131975 w 292231"/>
              <a:gd name="connsiteY1" fmla="*/ 0 h 405352"/>
              <a:gd name="connsiteX2" fmla="*/ 188536 w 292231"/>
              <a:gd name="connsiteY2" fmla="*/ 37707 h 405352"/>
              <a:gd name="connsiteX3" fmla="*/ 197963 w 292231"/>
              <a:gd name="connsiteY3" fmla="*/ 84841 h 405352"/>
              <a:gd name="connsiteX4" fmla="*/ 207389 w 292231"/>
              <a:gd name="connsiteY4" fmla="*/ 150828 h 405352"/>
              <a:gd name="connsiteX5" fmla="*/ 179109 w 292231"/>
              <a:gd name="connsiteY5" fmla="*/ 348791 h 405352"/>
              <a:gd name="connsiteX6" fmla="*/ 122548 w 292231"/>
              <a:gd name="connsiteY6" fmla="*/ 395925 h 405352"/>
              <a:gd name="connsiteX7" fmla="*/ 65987 w 292231"/>
              <a:gd name="connsiteY7" fmla="*/ 405352 h 405352"/>
              <a:gd name="connsiteX8" fmla="*/ 18853 w 292231"/>
              <a:gd name="connsiteY8" fmla="*/ 395925 h 405352"/>
              <a:gd name="connsiteX9" fmla="*/ 28280 w 292231"/>
              <a:gd name="connsiteY9" fmla="*/ 367645 h 405352"/>
              <a:gd name="connsiteX10" fmla="*/ 75414 w 292231"/>
              <a:gd name="connsiteY10" fmla="*/ 358218 h 405352"/>
              <a:gd name="connsiteX11" fmla="*/ 141402 w 292231"/>
              <a:gd name="connsiteY11" fmla="*/ 348791 h 405352"/>
              <a:gd name="connsiteX12" fmla="*/ 292231 w 292231"/>
              <a:gd name="connsiteY12" fmla="*/ 358218 h 40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31" h="405352">
                <a:moveTo>
                  <a:pt x="0" y="103694"/>
                </a:moveTo>
                <a:cubicBezTo>
                  <a:pt x="90319" y="13375"/>
                  <a:pt x="43617" y="44178"/>
                  <a:pt x="131975" y="0"/>
                </a:cubicBezTo>
                <a:cubicBezTo>
                  <a:pt x="150829" y="12569"/>
                  <a:pt x="174625" y="19821"/>
                  <a:pt x="188536" y="37707"/>
                </a:cubicBezTo>
                <a:cubicBezTo>
                  <a:pt x="198373" y="50354"/>
                  <a:pt x="195329" y="69036"/>
                  <a:pt x="197963" y="84841"/>
                </a:cubicBezTo>
                <a:cubicBezTo>
                  <a:pt x="201616" y="106758"/>
                  <a:pt x="204247" y="128832"/>
                  <a:pt x="207389" y="150828"/>
                </a:cubicBezTo>
                <a:cubicBezTo>
                  <a:pt x="206383" y="166929"/>
                  <a:pt x="213489" y="305816"/>
                  <a:pt x="179109" y="348791"/>
                </a:cubicBezTo>
                <a:cubicBezTo>
                  <a:pt x="163778" y="367955"/>
                  <a:pt x="144499" y="384950"/>
                  <a:pt x="122548" y="395925"/>
                </a:cubicBezTo>
                <a:cubicBezTo>
                  <a:pt x="105452" y="404473"/>
                  <a:pt x="84841" y="402210"/>
                  <a:pt x="65987" y="405352"/>
                </a:cubicBezTo>
                <a:cubicBezTo>
                  <a:pt x="50276" y="402210"/>
                  <a:pt x="30183" y="407255"/>
                  <a:pt x="18853" y="395925"/>
                </a:cubicBezTo>
                <a:cubicBezTo>
                  <a:pt x="11827" y="388899"/>
                  <a:pt x="20012" y="373157"/>
                  <a:pt x="28280" y="367645"/>
                </a:cubicBezTo>
                <a:cubicBezTo>
                  <a:pt x="41612" y="358757"/>
                  <a:pt x="59703" y="361360"/>
                  <a:pt x="75414" y="358218"/>
                </a:cubicBezTo>
                <a:cubicBezTo>
                  <a:pt x="121662" y="327386"/>
                  <a:pt x="84485" y="342095"/>
                  <a:pt x="141402" y="348791"/>
                </a:cubicBezTo>
                <a:cubicBezTo>
                  <a:pt x="227675" y="358941"/>
                  <a:pt x="233489" y="358218"/>
                  <a:pt x="292231" y="358218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3512C5-D25D-4F47-98E6-6AE63425E61E}"/>
              </a:ext>
            </a:extLst>
          </p:cNvPr>
          <p:cNvSpPr/>
          <p:nvPr/>
        </p:nvSpPr>
        <p:spPr>
          <a:xfrm>
            <a:off x="6966408" y="4713327"/>
            <a:ext cx="283268" cy="461988"/>
          </a:xfrm>
          <a:custGeom>
            <a:avLst/>
            <a:gdLst>
              <a:gd name="connsiteX0" fmla="*/ 37707 w 283268"/>
              <a:gd name="connsiteY0" fmla="*/ 9502 h 461988"/>
              <a:gd name="connsiteX1" fmla="*/ 84841 w 283268"/>
              <a:gd name="connsiteY1" fmla="*/ 75 h 461988"/>
              <a:gd name="connsiteX2" fmla="*/ 235670 w 283268"/>
              <a:gd name="connsiteY2" fmla="*/ 28355 h 461988"/>
              <a:gd name="connsiteX3" fmla="*/ 216817 w 283268"/>
              <a:gd name="connsiteY3" fmla="*/ 141477 h 461988"/>
              <a:gd name="connsiteX4" fmla="*/ 150829 w 283268"/>
              <a:gd name="connsiteY4" fmla="*/ 150904 h 461988"/>
              <a:gd name="connsiteX5" fmla="*/ 113122 w 283268"/>
              <a:gd name="connsiteY5" fmla="*/ 169758 h 461988"/>
              <a:gd name="connsiteX6" fmla="*/ 169683 w 283268"/>
              <a:gd name="connsiteY6" fmla="*/ 188611 h 461988"/>
              <a:gd name="connsiteX7" fmla="*/ 207390 w 283268"/>
              <a:gd name="connsiteY7" fmla="*/ 198038 h 461988"/>
              <a:gd name="connsiteX8" fmla="*/ 226244 w 283268"/>
              <a:gd name="connsiteY8" fmla="*/ 226318 h 461988"/>
              <a:gd name="connsiteX9" fmla="*/ 282804 w 283268"/>
              <a:gd name="connsiteY9" fmla="*/ 330013 h 461988"/>
              <a:gd name="connsiteX10" fmla="*/ 273378 w 283268"/>
              <a:gd name="connsiteY10" fmla="*/ 443135 h 461988"/>
              <a:gd name="connsiteX11" fmla="*/ 216817 w 283268"/>
              <a:gd name="connsiteY11" fmla="*/ 461988 h 461988"/>
              <a:gd name="connsiteX12" fmla="*/ 84841 w 283268"/>
              <a:gd name="connsiteY12" fmla="*/ 452562 h 461988"/>
              <a:gd name="connsiteX13" fmla="*/ 28281 w 283268"/>
              <a:gd name="connsiteY13" fmla="*/ 433708 h 461988"/>
              <a:gd name="connsiteX14" fmla="*/ 0 w 283268"/>
              <a:gd name="connsiteY14" fmla="*/ 396001 h 4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268" h="461988">
                <a:moveTo>
                  <a:pt x="37707" y="9502"/>
                </a:moveTo>
                <a:cubicBezTo>
                  <a:pt x="53418" y="6360"/>
                  <a:pt x="68843" y="-814"/>
                  <a:pt x="84841" y="75"/>
                </a:cubicBezTo>
                <a:cubicBezTo>
                  <a:pt x="170367" y="4827"/>
                  <a:pt x="179442" y="9614"/>
                  <a:pt x="235670" y="28355"/>
                </a:cubicBezTo>
                <a:cubicBezTo>
                  <a:pt x="263069" y="69454"/>
                  <a:pt x="282675" y="81606"/>
                  <a:pt x="216817" y="141477"/>
                </a:cubicBezTo>
                <a:cubicBezTo>
                  <a:pt x="200376" y="156423"/>
                  <a:pt x="172825" y="147762"/>
                  <a:pt x="150829" y="150904"/>
                </a:cubicBezTo>
                <a:cubicBezTo>
                  <a:pt x="138260" y="157189"/>
                  <a:pt x="126280" y="164824"/>
                  <a:pt x="113122" y="169758"/>
                </a:cubicBezTo>
                <a:cubicBezTo>
                  <a:pt x="62766" y="188641"/>
                  <a:pt x="18679" y="173510"/>
                  <a:pt x="169683" y="188611"/>
                </a:cubicBezTo>
                <a:cubicBezTo>
                  <a:pt x="182252" y="191753"/>
                  <a:pt x="196610" y="190851"/>
                  <a:pt x="207390" y="198038"/>
                </a:cubicBezTo>
                <a:cubicBezTo>
                  <a:pt x="216817" y="204322"/>
                  <a:pt x="220819" y="216372"/>
                  <a:pt x="226244" y="226318"/>
                </a:cubicBezTo>
                <a:cubicBezTo>
                  <a:pt x="290410" y="343956"/>
                  <a:pt x="239738" y="265412"/>
                  <a:pt x="282804" y="330013"/>
                </a:cubicBezTo>
                <a:cubicBezTo>
                  <a:pt x="279662" y="367720"/>
                  <a:pt x="290300" y="409292"/>
                  <a:pt x="273378" y="443135"/>
                </a:cubicBezTo>
                <a:cubicBezTo>
                  <a:pt x="264490" y="460910"/>
                  <a:pt x="216817" y="461988"/>
                  <a:pt x="216817" y="461988"/>
                </a:cubicBezTo>
                <a:cubicBezTo>
                  <a:pt x="172825" y="458846"/>
                  <a:pt x="128457" y="459104"/>
                  <a:pt x="84841" y="452562"/>
                </a:cubicBezTo>
                <a:cubicBezTo>
                  <a:pt x="65188" y="449614"/>
                  <a:pt x="28281" y="433708"/>
                  <a:pt x="28281" y="433708"/>
                </a:cubicBezTo>
                <a:cubicBezTo>
                  <a:pt x="6962" y="401730"/>
                  <a:pt x="17438" y="413439"/>
                  <a:pt x="0" y="396001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055B39-17F9-459F-9742-EA820F832AC8}"/>
              </a:ext>
            </a:extLst>
          </p:cNvPr>
          <p:cNvSpPr/>
          <p:nvPr/>
        </p:nvSpPr>
        <p:spPr>
          <a:xfrm>
            <a:off x="9386090" y="4656841"/>
            <a:ext cx="493201" cy="527901"/>
          </a:xfrm>
          <a:custGeom>
            <a:avLst/>
            <a:gdLst>
              <a:gd name="connsiteX0" fmla="*/ 285811 w 493201"/>
              <a:gd name="connsiteY0" fmla="*/ 527901 h 527901"/>
              <a:gd name="connsiteX1" fmla="*/ 276384 w 493201"/>
              <a:gd name="connsiteY1" fmla="*/ 480767 h 527901"/>
              <a:gd name="connsiteX2" fmla="*/ 266957 w 493201"/>
              <a:gd name="connsiteY2" fmla="*/ 452487 h 527901"/>
              <a:gd name="connsiteX3" fmla="*/ 257531 w 493201"/>
              <a:gd name="connsiteY3" fmla="*/ 320512 h 527901"/>
              <a:gd name="connsiteX4" fmla="*/ 248104 w 493201"/>
              <a:gd name="connsiteY4" fmla="*/ 56561 h 527901"/>
              <a:gd name="connsiteX5" fmla="*/ 229250 w 493201"/>
              <a:gd name="connsiteY5" fmla="*/ 0 h 527901"/>
              <a:gd name="connsiteX6" fmla="*/ 200970 w 493201"/>
              <a:gd name="connsiteY6" fmla="*/ 28281 h 527901"/>
              <a:gd name="connsiteX7" fmla="*/ 182116 w 493201"/>
              <a:gd name="connsiteY7" fmla="*/ 65988 h 527901"/>
              <a:gd name="connsiteX8" fmla="*/ 153836 w 493201"/>
              <a:gd name="connsiteY8" fmla="*/ 103695 h 527901"/>
              <a:gd name="connsiteX9" fmla="*/ 125555 w 493201"/>
              <a:gd name="connsiteY9" fmla="*/ 160256 h 527901"/>
              <a:gd name="connsiteX10" fmla="*/ 106702 w 493201"/>
              <a:gd name="connsiteY10" fmla="*/ 197963 h 527901"/>
              <a:gd name="connsiteX11" fmla="*/ 59568 w 493201"/>
              <a:gd name="connsiteY11" fmla="*/ 254524 h 527901"/>
              <a:gd name="connsiteX12" fmla="*/ 31287 w 493201"/>
              <a:gd name="connsiteY12" fmla="*/ 273378 h 527901"/>
              <a:gd name="connsiteX13" fmla="*/ 3007 w 493201"/>
              <a:gd name="connsiteY13" fmla="*/ 301658 h 527901"/>
              <a:gd name="connsiteX14" fmla="*/ 59568 w 493201"/>
              <a:gd name="connsiteY14" fmla="*/ 282804 h 527901"/>
              <a:gd name="connsiteX15" fmla="*/ 163263 w 493201"/>
              <a:gd name="connsiteY15" fmla="*/ 235670 h 527901"/>
              <a:gd name="connsiteX16" fmla="*/ 210397 w 493201"/>
              <a:gd name="connsiteY16" fmla="*/ 179110 h 527901"/>
              <a:gd name="connsiteX17" fmla="*/ 248104 w 493201"/>
              <a:gd name="connsiteY17" fmla="*/ 169683 h 527901"/>
              <a:gd name="connsiteX18" fmla="*/ 314091 w 493201"/>
              <a:gd name="connsiteY18" fmla="*/ 150829 h 527901"/>
              <a:gd name="connsiteX19" fmla="*/ 389506 w 493201"/>
              <a:gd name="connsiteY19" fmla="*/ 141402 h 527901"/>
              <a:gd name="connsiteX20" fmla="*/ 493201 w 493201"/>
              <a:gd name="connsiteY20" fmla="*/ 122549 h 52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01" h="527901">
                <a:moveTo>
                  <a:pt x="285811" y="527901"/>
                </a:moveTo>
                <a:cubicBezTo>
                  <a:pt x="282669" y="512190"/>
                  <a:pt x="280270" y="496311"/>
                  <a:pt x="276384" y="480767"/>
                </a:cubicBezTo>
                <a:cubicBezTo>
                  <a:pt x="273974" y="471127"/>
                  <a:pt x="268118" y="462356"/>
                  <a:pt x="266957" y="452487"/>
                </a:cubicBezTo>
                <a:cubicBezTo>
                  <a:pt x="261804" y="408685"/>
                  <a:pt x="259629" y="364566"/>
                  <a:pt x="257531" y="320512"/>
                </a:cubicBezTo>
                <a:cubicBezTo>
                  <a:pt x="253344" y="232572"/>
                  <a:pt x="255842" y="144260"/>
                  <a:pt x="248104" y="56561"/>
                </a:cubicBezTo>
                <a:cubicBezTo>
                  <a:pt x="246357" y="36764"/>
                  <a:pt x="229250" y="0"/>
                  <a:pt x="229250" y="0"/>
                </a:cubicBezTo>
                <a:cubicBezTo>
                  <a:pt x="219823" y="9427"/>
                  <a:pt x="208719" y="17433"/>
                  <a:pt x="200970" y="28281"/>
                </a:cubicBezTo>
                <a:cubicBezTo>
                  <a:pt x="192802" y="39716"/>
                  <a:pt x="189564" y="54071"/>
                  <a:pt x="182116" y="65988"/>
                </a:cubicBezTo>
                <a:cubicBezTo>
                  <a:pt x="173789" y="79311"/>
                  <a:pt x="163263" y="91126"/>
                  <a:pt x="153836" y="103695"/>
                </a:cubicBezTo>
                <a:cubicBezTo>
                  <a:pt x="136551" y="155547"/>
                  <a:pt x="154795" y="109086"/>
                  <a:pt x="125555" y="160256"/>
                </a:cubicBezTo>
                <a:cubicBezTo>
                  <a:pt x="118583" y="172457"/>
                  <a:pt x="113674" y="185762"/>
                  <a:pt x="106702" y="197963"/>
                </a:cubicBezTo>
                <a:cubicBezTo>
                  <a:pt x="93220" y="221557"/>
                  <a:pt x="80837" y="236800"/>
                  <a:pt x="59568" y="254524"/>
                </a:cubicBezTo>
                <a:cubicBezTo>
                  <a:pt x="50864" y="261777"/>
                  <a:pt x="39991" y="266125"/>
                  <a:pt x="31287" y="273378"/>
                </a:cubicBezTo>
                <a:cubicBezTo>
                  <a:pt x="21046" y="281912"/>
                  <a:pt x="-9640" y="297443"/>
                  <a:pt x="3007" y="301658"/>
                </a:cubicBezTo>
                <a:lnTo>
                  <a:pt x="59568" y="282804"/>
                </a:lnTo>
                <a:cubicBezTo>
                  <a:pt x="141643" y="200729"/>
                  <a:pt x="43857" y="283432"/>
                  <a:pt x="163263" y="235670"/>
                </a:cubicBezTo>
                <a:cubicBezTo>
                  <a:pt x="214415" y="215209"/>
                  <a:pt x="171519" y="205029"/>
                  <a:pt x="210397" y="179110"/>
                </a:cubicBezTo>
                <a:cubicBezTo>
                  <a:pt x="221177" y="171923"/>
                  <a:pt x="235647" y="173242"/>
                  <a:pt x="248104" y="169683"/>
                </a:cubicBezTo>
                <a:cubicBezTo>
                  <a:pt x="279484" y="160717"/>
                  <a:pt x="278727" y="156723"/>
                  <a:pt x="314091" y="150829"/>
                </a:cubicBezTo>
                <a:cubicBezTo>
                  <a:pt x="339080" y="146664"/>
                  <a:pt x="364368" y="144544"/>
                  <a:pt x="389506" y="141402"/>
                </a:cubicBezTo>
                <a:cubicBezTo>
                  <a:pt x="460972" y="117581"/>
                  <a:pt x="426194" y="122549"/>
                  <a:pt x="493201" y="122549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621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2152CBD-9167-4D74-86B5-94DBFCF8A3B5}"/>
              </a:ext>
            </a:extLst>
          </p:cNvPr>
          <p:cNvSpPr txBox="1"/>
          <p:nvPr/>
        </p:nvSpPr>
        <p:spPr>
          <a:xfrm>
            <a:off x="8981327" y="2973752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1E6C9-806B-4840-A2F0-4B1844E5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85BD-A6A6-4FEA-996A-3CEF9DEB6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Can then represent an image of any size with a histogram showing the number of patches in each cluster…</a:t>
            </a:r>
          </a:p>
          <a:p>
            <a:r>
              <a:rPr lang="en-GB" dirty="0"/>
              <a:t>…Nice because images of different sizes now live in the same feature space…</a:t>
            </a:r>
          </a:p>
          <a:p>
            <a:r>
              <a:rPr lang="en-GB" dirty="0"/>
              <a:t>Here a 4D space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9403DB-3DA1-46B2-BB09-A4F7AAD07CF3}"/>
              </a:ext>
            </a:extLst>
          </p:cNvPr>
          <p:cNvCxnSpPr/>
          <p:nvPr/>
        </p:nvCxnSpPr>
        <p:spPr>
          <a:xfrm flipV="1">
            <a:off x="9198347" y="415324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230384-CB01-40E3-AA05-E66CC9F45B16}"/>
              </a:ext>
            </a:extLst>
          </p:cNvPr>
          <p:cNvCxnSpPr>
            <a:cxnSpLocks/>
          </p:cNvCxnSpPr>
          <p:nvPr/>
        </p:nvCxnSpPr>
        <p:spPr>
          <a:xfrm flipV="1">
            <a:off x="9198347" y="5407886"/>
            <a:ext cx="144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DCF7AC0-831F-48A5-A26B-09A42F605CC5}"/>
              </a:ext>
            </a:extLst>
          </p:cNvPr>
          <p:cNvSpPr/>
          <p:nvPr/>
        </p:nvSpPr>
        <p:spPr>
          <a:xfrm>
            <a:off x="9327670" y="4179324"/>
            <a:ext cx="179017" cy="12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246A8-3CD1-4434-A640-20A9934C6659}"/>
              </a:ext>
            </a:extLst>
          </p:cNvPr>
          <p:cNvSpPr/>
          <p:nvPr/>
        </p:nvSpPr>
        <p:spPr>
          <a:xfrm>
            <a:off x="9636008" y="4685286"/>
            <a:ext cx="18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79575-6300-40D7-8368-DACADD0BE095}"/>
              </a:ext>
            </a:extLst>
          </p:cNvPr>
          <p:cNvSpPr/>
          <p:nvPr/>
        </p:nvSpPr>
        <p:spPr>
          <a:xfrm>
            <a:off x="9960458" y="4408426"/>
            <a:ext cx="179017" cy="99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D2D2A-E6B2-4016-95F6-D849AFA20B76}"/>
              </a:ext>
            </a:extLst>
          </p:cNvPr>
          <p:cNvSpPr/>
          <p:nvPr/>
        </p:nvSpPr>
        <p:spPr>
          <a:xfrm>
            <a:off x="10268797" y="4686054"/>
            <a:ext cx="17901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3C2B-0CB5-498C-944C-75E7C217AACC}"/>
              </a:ext>
            </a:extLst>
          </p:cNvPr>
          <p:cNvSpPr txBox="1"/>
          <p:nvPr/>
        </p:nvSpPr>
        <p:spPr>
          <a:xfrm>
            <a:off x="8976916" y="5405569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3B581-B204-4BC2-AFE1-63E900A86C39}"/>
              </a:ext>
            </a:extLst>
          </p:cNvPr>
          <p:cNvCxnSpPr/>
          <p:nvPr/>
        </p:nvCxnSpPr>
        <p:spPr>
          <a:xfrm flipV="1">
            <a:off x="9198347" y="1720534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07FE20-26A2-48C7-A6BA-4178C185D80D}"/>
              </a:ext>
            </a:extLst>
          </p:cNvPr>
          <p:cNvCxnSpPr>
            <a:cxnSpLocks/>
          </p:cNvCxnSpPr>
          <p:nvPr/>
        </p:nvCxnSpPr>
        <p:spPr>
          <a:xfrm flipV="1">
            <a:off x="9198347" y="2975175"/>
            <a:ext cx="144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91E087-246C-43D6-BE58-EBEFA06F0A92}"/>
              </a:ext>
            </a:extLst>
          </p:cNvPr>
          <p:cNvSpPr/>
          <p:nvPr/>
        </p:nvSpPr>
        <p:spPr>
          <a:xfrm>
            <a:off x="9327670" y="2259693"/>
            <a:ext cx="17901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CCFE4-EC11-40C9-BCCD-96CF749EC925}"/>
              </a:ext>
            </a:extLst>
          </p:cNvPr>
          <p:cNvSpPr/>
          <p:nvPr/>
        </p:nvSpPr>
        <p:spPr>
          <a:xfrm>
            <a:off x="9636009" y="2509115"/>
            <a:ext cx="179017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C96C2-2865-40E7-B453-F9D539247102}"/>
              </a:ext>
            </a:extLst>
          </p:cNvPr>
          <p:cNvSpPr/>
          <p:nvPr/>
        </p:nvSpPr>
        <p:spPr>
          <a:xfrm>
            <a:off x="9960458" y="2361795"/>
            <a:ext cx="179017" cy="61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0FDFC-DB04-4B97-AB0E-7BC78DF600CC}"/>
              </a:ext>
            </a:extLst>
          </p:cNvPr>
          <p:cNvSpPr/>
          <p:nvPr/>
        </p:nvSpPr>
        <p:spPr>
          <a:xfrm>
            <a:off x="10268797" y="2615293"/>
            <a:ext cx="179017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C77F5-BEE7-462E-8289-06715EEDA65F}"/>
              </a:ext>
            </a:extLst>
          </p:cNvPr>
          <p:cNvSpPr txBox="1"/>
          <p:nvPr/>
        </p:nvSpPr>
        <p:spPr>
          <a:xfrm rot="16200000">
            <a:off x="7997265" y="2186615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No. of patches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3CC65-DAAA-4145-B012-4616A2A4FC6B}"/>
              </a:ext>
            </a:extLst>
          </p:cNvPr>
          <p:cNvSpPr txBox="1"/>
          <p:nvPr/>
        </p:nvSpPr>
        <p:spPr>
          <a:xfrm rot="16200000">
            <a:off x="7984682" y="4611288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No. of patches</a:t>
            </a:r>
          </a:p>
        </p:txBody>
      </p:sp>
      <p:pic>
        <p:nvPicPr>
          <p:cNvPr id="23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EA063A4B-97C2-4F99-B981-C8AFCBDD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92" y="4309212"/>
            <a:ext cx="934358" cy="9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11E1B655-7CA8-48A8-A25E-61186EC6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1" y="2206531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2152CBD-9167-4D74-86B5-94DBFCF8A3B5}"/>
              </a:ext>
            </a:extLst>
          </p:cNvPr>
          <p:cNvSpPr txBox="1"/>
          <p:nvPr/>
        </p:nvSpPr>
        <p:spPr>
          <a:xfrm>
            <a:off x="8981327" y="2973752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1E6C9-806B-4840-A2F0-4B1844E5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85BD-A6A6-4FEA-996A-3CEF9DEB6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Larger images would tend to have taller histograms…</a:t>
            </a:r>
          </a:p>
          <a:p>
            <a:r>
              <a:rPr lang="en-GB" dirty="0"/>
              <a:t>…But we can take simple steps to ensure we think about the shape of the histograms rather than their absolute sizes</a:t>
            </a:r>
          </a:p>
          <a:p>
            <a:r>
              <a:rPr lang="en-GB" dirty="0"/>
              <a:t>E.g., min-max normalisation…</a:t>
            </a:r>
          </a:p>
          <a:p>
            <a:r>
              <a:rPr lang="en-GB" dirty="0"/>
              <a:t>Or just thinking about %ages rather than total numbers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9403DB-3DA1-46B2-BB09-A4F7AAD07CF3}"/>
              </a:ext>
            </a:extLst>
          </p:cNvPr>
          <p:cNvCxnSpPr/>
          <p:nvPr/>
        </p:nvCxnSpPr>
        <p:spPr>
          <a:xfrm flipV="1">
            <a:off x="9198347" y="415324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230384-CB01-40E3-AA05-E66CC9F45B16}"/>
              </a:ext>
            </a:extLst>
          </p:cNvPr>
          <p:cNvCxnSpPr>
            <a:cxnSpLocks/>
          </p:cNvCxnSpPr>
          <p:nvPr/>
        </p:nvCxnSpPr>
        <p:spPr>
          <a:xfrm flipV="1">
            <a:off x="9198347" y="5407886"/>
            <a:ext cx="144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F83C2B-0CB5-498C-944C-75E7C217AACC}"/>
              </a:ext>
            </a:extLst>
          </p:cNvPr>
          <p:cNvSpPr txBox="1"/>
          <p:nvPr/>
        </p:nvSpPr>
        <p:spPr>
          <a:xfrm>
            <a:off x="8976916" y="5405569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63B581-B204-4BC2-AFE1-63E900A86C39}"/>
              </a:ext>
            </a:extLst>
          </p:cNvPr>
          <p:cNvCxnSpPr/>
          <p:nvPr/>
        </p:nvCxnSpPr>
        <p:spPr>
          <a:xfrm flipV="1">
            <a:off x="9198347" y="1720534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07FE20-26A2-48C7-A6BA-4178C185D80D}"/>
              </a:ext>
            </a:extLst>
          </p:cNvPr>
          <p:cNvCxnSpPr>
            <a:cxnSpLocks/>
          </p:cNvCxnSpPr>
          <p:nvPr/>
        </p:nvCxnSpPr>
        <p:spPr>
          <a:xfrm flipV="1">
            <a:off x="9198347" y="2975175"/>
            <a:ext cx="144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91E087-246C-43D6-BE58-EBEFA06F0A92}"/>
              </a:ext>
            </a:extLst>
          </p:cNvPr>
          <p:cNvSpPr/>
          <p:nvPr/>
        </p:nvSpPr>
        <p:spPr>
          <a:xfrm>
            <a:off x="9327670" y="2117453"/>
            <a:ext cx="179017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CCFE4-EC11-40C9-BCCD-96CF749EC925}"/>
              </a:ext>
            </a:extLst>
          </p:cNvPr>
          <p:cNvSpPr/>
          <p:nvPr/>
        </p:nvSpPr>
        <p:spPr>
          <a:xfrm>
            <a:off x="9636009" y="2417675"/>
            <a:ext cx="179017" cy="56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0FDFC-DB04-4B97-AB0E-7BC78DF600CC}"/>
              </a:ext>
            </a:extLst>
          </p:cNvPr>
          <p:cNvSpPr/>
          <p:nvPr/>
        </p:nvSpPr>
        <p:spPr>
          <a:xfrm>
            <a:off x="10268797" y="2544173"/>
            <a:ext cx="179017" cy="4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0C77F5-BEE7-462E-8289-06715EEDA65F}"/>
              </a:ext>
            </a:extLst>
          </p:cNvPr>
          <p:cNvSpPr txBox="1"/>
          <p:nvPr/>
        </p:nvSpPr>
        <p:spPr>
          <a:xfrm rot="16200000">
            <a:off x="7997265" y="2186615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3CC65-DAAA-4145-B012-4616A2A4FC6B}"/>
              </a:ext>
            </a:extLst>
          </p:cNvPr>
          <p:cNvSpPr txBox="1"/>
          <p:nvPr/>
        </p:nvSpPr>
        <p:spPr>
          <a:xfrm rot="16200000">
            <a:off x="7984682" y="4611288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pic>
        <p:nvPicPr>
          <p:cNvPr id="23" name="Picture 10" descr="http://www.vision.caltech.edu/Image_Datasets/Caltech256/images/006.basketball-hoop/006_0022.jpg">
            <a:extLst>
              <a:ext uri="{FF2B5EF4-FFF2-40B4-BE49-F238E27FC236}">
                <a16:creationId xmlns:a16="http://schemas.microsoft.com/office/drawing/2014/main" id="{EA063A4B-97C2-4F99-B981-C8AFCBDD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92" y="4309212"/>
            <a:ext cx="934358" cy="96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11E1B655-7CA8-48A8-A25E-61186EC6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1" y="2206531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DB7EA3-B499-41DF-B61F-B190933453EF}"/>
              </a:ext>
            </a:extLst>
          </p:cNvPr>
          <p:cNvSpPr/>
          <p:nvPr/>
        </p:nvSpPr>
        <p:spPr>
          <a:xfrm>
            <a:off x="9960458" y="2239875"/>
            <a:ext cx="179017" cy="73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D284C-569C-4B42-9061-03D4831B6068}"/>
              </a:ext>
            </a:extLst>
          </p:cNvPr>
          <p:cNvSpPr/>
          <p:nvPr/>
        </p:nvSpPr>
        <p:spPr>
          <a:xfrm>
            <a:off x="9327670" y="4473964"/>
            <a:ext cx="179017" cy="9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56686-E923-4F51-8C0D-690FEB13C958}"/>
              </a:ext>
            </a:extLst>
          </p:cNvPr>
          <p:cNvSpPr/>
          <p:nvPr/>
        </p:nvSpPr>
        <p:spPr>
          <a:xfrm>
            <a:off x="9636008" y="4858007"/>
            <a:ext cx="180000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1C084E-C369-4A26-ACAA-65FBF853C4F1}"/>
              </a:ext>
            </a:extLst>
          </p:cNvPr>
          <p:cNvSpPr/>
          <p:nvPr/>
        </p:nvSpPr>
        <p:spPr>
          <a:xfrm>
            <a:off x="9960458" y="4642107"/>
            <a:ext cx="179017" cy="76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C069D-6B13-44EC-A34D-CEFBA8031655}"/>
              </a:ext>
            </a:extLst>
          </p:cNvPr>
          <p:cNvSpPr/>
          <p:nvPr/>
        </p:nvSpPr>
        <p:spPr>
          <a:xfrm>
            <a:off x="10268797" y="4858775"/>
            <a:ext cx="179017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816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4E2E-A105-4EA4-830C-0FEE52B7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F92F5-860D-49A4-AB27-A4DD2332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We’re not only interested in a simplified representation of “basketball” images…</a:t>
            </a:r>
          </a:p>
          <a:p>
            <a:r>
              <a:rPr lang="en-GB" dirty="0"/>
              <a:t>We want to be able to tell between images from several different classes…</a:t>
            </a:r>
          </a:p>
          <a:p>
            <a:r>
              <a:rPr lang="en-GB" dirty="0"/>
              <a:t>What does the feature space tend to look like when we add patches from a new class?</a:t>
            </a:r>
          </a:p>
          <a:p>
            <a:pPr lvl="1"/>
            <a:r>
              <a:rPr lang="en-GB" dirty="0"/>
              <a:t>E.g., “baseball”</a:t>
            </a:r>
          </a:p>
          <a:p>
            <a:r>
              <a:rPr lang="en-GB" dirty="0"/>
              <a:t>Again, let’s look at a simulated example in a low-dimensional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3389124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354908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105643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049701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4091353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01583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plus pixels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884927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080868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096698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546253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147036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158715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689214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985594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952662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419835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424633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without pixels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242047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565481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892398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4103819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3381222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720844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9469-695C-416B-9BB5-318A8DE7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patch features (baseball)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35BE-ACB5-401B-8E3A-CE0F79C57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33113-6886-446A-AAAD-71B4D2C89C65}"/>
              </a:ext>
            </a:extLst>
          </p:cNvPr>
          <p:cNvSpPr txBox="1"/>
          <p:nvPr/>
        </p:nvSpPr>
        <p:spPr>
          <a:xfrm>
            <a:off x="7384329" y="6437473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Full video available on Moodle</a:t>
            </a:r>
          </a:p>
        </p:txBody>
      </p:sp>
    </p:spTree>
    <p:extLst>
      <p:ext uri="{BB962C8B-B14F-4D97-AF65-F5344CB8AC3E}">
        <p14:creationId xmlns:p14="http://schemas.microsoft.com/office/powerpoint/2010/main" val="22969037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F9731-03E3-4FFD-AB26-39205BEB5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48" y="1920760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E27EB-7839-44AF-8859-2DA783D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BD75-95B4-4152-9309-E7D874C06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You can see that </a:t>
            </a:r>
            <a:r>
              <a:rPr lang="en-GB" i="1" dirty="0"/>
              <a:t>new </a:t>
            </a:r>
            <a:r>
              <a:rPr lang="en-GB" dirty="0"/>
              <a:t>clusters have become visible in the feature space</a:t>
            </a:r>
          </a:p>
          <a:p>
            <a:r>
              <a:rPr lang="en-GB" dirty="0"/>
              <a:t>There are certain kinds of feature that tend to recur in these “baseball” images</a:t>
            </a:r>
          </a:p>
          <a:p>
            <a:r>
              <a:rPr lang="en-GB" dirty="0"/>
              <a:t>They aren’t exactly the same… </a:t>
            </a:r>
          </a:p>
          <a:p>
            <a:r>
              <a:rPr lang="en-GB" dirty="0"/>
              <a:t>But they are similar…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2C7645-5800-4FD6-B608-5D0A9AA31AA3}"/>
              </a:ext>
            </a:extLst>
          </p:cNvPr>
          <p:cNvSpPr/>
          <p:nvPr/>
        </p:nvSpPr>
        <p:spPr>
          <a:xfrm>
            <a:off x="7503736" y="2761111"/>
            <a:ext cx="216817" cy="216816"/>
          </a:xfrm>
          <a:custGeom>
            <a:avLst/>
            <a:gdLst>
              <a:gd name="connsiteX0" fmla="*/ 0 w 216817"/>
              <a:gd name="connsiteY0" fmla="*/ 0 h 216816"/>
              <a:gd name="connsiteX1" fmla="*/ 103695 w 216817"/>
              <a:gd name="connsiteY1" fmla="*/ 94268 h 216816"/>
              <a:gd name="connsiteX2" fmla="*/ 113122 w 216817"/>
              <a:gd name="connsiteY2" fmla="*/ 122548 h 216816"/>
              <a:gd name="connsiteX3" fmla="*/ 141402 w 216817"/>
              <a:gd name="connsiteY3" fmla="*/ 141402 h 216816"/>
              <a:gd name="connsiteX4" fmla="*/ 197963 w 216817"/>
              <a:gd name="connsiteY4" fmla="*/ 188536 h 216816"/>
              <a:gd name="connsiteX5" fmla="*/ 216817 w 216817"/>
              <a:gd name="connsiteY5" fmla="*/ 216816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817" h="216816">
                <a:moveTo>
                  <a:pt x="0" y="0"/>
                </a:moveTo>
                <a:cubicBezTo>
                  <a:pt x="58286" y="34971"/>
                  <a:pt x="56857" y="27356"/>
                  <a:pt x="103695" y="94268"/>
                </a:cubicBezTo>
                <a:cubicBezTo>
                  <a:pt x="109393" y="102408"/>
                  <a:pt x="106915" y="114789"/>
                  <a:pt x="113122" y="122548"/>
                </a:cubicBezTo>
                <a:cubicBezTo>
                  <a:pt x="120200" y="131395"/>
                  <a:pt x="132698" y="134149"/>
                  <a:pt x="141402" y="141402"/>
                </a:cubicBezTo>
                <a:cubicBezTo>
                  <a:pt x="213985" y="201888"/>
                  <a:pt x="127749" y="141725"/>
                  <a:pt x="197963" y="188536"/>
                </a:cubicBezTo>
                <a:lnTo>
                  <a:pt x="216817" y="21681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DCCDC6-DF06-4C7B-88E3-964EF3D7BB66}"/>
              </a:ext>
            </a:extLst>
          </p:cNvPr>
          <p:cNvSpPr/>
          <p:nvPr/>
        </p:nvSpPr>
        <p:spPr>
          <a:xfrm>
            <a:off x="7513163" y="2770538"/>
            <a:ext cx="207390" cy="216816"/>
          </a:xfrm>
          <a:custGeom>
            <a:avLst/>
            <a:gdLst>
              <a:gd name="connsiteX0" fmla="*/ 0 w 207390"/>
              <a:gd name="connsiteY0" fmla="*/ 216816 h 216816"/>
              <a:gd name="connsiteX1" fmla="*/ 65987 w 207390"/>
              <a:gd name="connsiteY1" fmla="*/ 131975 h 216816"/>
              <a:gd name="connsiteX2" fmla="*/ 113121 w 207390"/>
              <a:gd name="connsiteY2" fmla="*/ 84841 h 216816"/>
              <a:gd name="connsiteX3" fmla="*/ 131975 w 207390"/>
              <a:gd name="connsiteY3" fmla="*/ 56561 h 216816"/>
              <a:gd name="connsiteX4" fmla="*/ 188536 w 207390"/>
              <a:gd name="connsiteY4" fmla="*/ 28280 h 216816"/>
              <a:gd name="connsiteX5" fmla="*/ 207390 w 207390"/>
              <a:gd name="connsiteY5" fmla="*/ 0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0" h="216816">
                <a:moveTo>
                  <a:pt x="0" y="216816"/>
                </a:moveTo>
                <a:cubicBezTo>
                  <a:pt x="54830" y="125432"/>
                  <a:pt x="-1561" y="210780"/>
                  <a:pt x="65987" y="131975"/>
                </a:cubicBezTo>
                <a:cubicBezTo>
                  <a:pt x="107884" y="83096"/>
                  <a:pt x="58656" y="121152"/>
                  <a:pt x="113121" y="84841"/>
                </a:cubicBezTo>
                <a:cubicBezTo>
                  <a:pt x="119406" y="75414"/>
                  <a:pt x="123964" y="64572"/>
                  <a:pt x="131975" y="56561"/>
                </a:cubicBezTo>
                <a:cubicBezTo>
                  <a:pt x="150250" y="38287"/>
                  <a:pt x="165535" y="35947"/>
                  <a:pt x="188536" y="28280"/>
                </a:cubicBezTo>
                <a:lnTo>
                  <a:pt x="20739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8B8662-D85D-42D9-9996-0059CAF43868}"/>
              </a:ext>
            </a:extLst>
          </p:cNvPr>
          <p:cNvSpPr/>
          <p:nvPr/>
        </p:nvSpPr>
        <p:spPr>
          <a:xfrm>
            <a:off x="7918515" y="36858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82EDF0-8E7F-4865-9544-58710B3F5DA6}"/>
              </a:ext>
            </a:extLst>
          </p:cNvPr>
          <p:cNvSpPr/>
          <p:nvPr/>
        </p:nvSpPr>
        <p:spPr>
          <a:xfrm>
            <a:off x="7918515" y="37801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EA02007-D376-4740-96AB-9DFA7D1D2CD7}"/>
              </a:ext>
            </a:extLst>
          </p:cNvPr>
          <p:cNvSpPr/>
          <p:nvPr/>
        </p:nvSpPr>
        <p:spPr>
          <a:xfrm>
            <a:off x="7409468" y="4656841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D8957A-F40E-4EEB-8CA5-0FC9F42E6393}"/>
              </a:ext>
            </a:extLst>
          </p:cNvPr>
          <p:cNvSpPr/>
          <p:nvPr/>
        </p:nvSpPr>
        <p:spPr>
          <a:xfrm>
            <a:off x="7343480" y="4769963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EC202F-C49F-4D37-ACE6-D7AB3AB05DCD}"/>
              </a:ext>
            </a:extLst>
          </p:cNvPr>
          <p:cNvSpPr/>
          <p:nvPr/>
        </p:nvSpPr>
        <p:spPr>
          <a:xfrm>
            <a:off x="9610123" y="3674044"/>
            <a:ext cx="301658" cy="339365"/>
          </a:xfrm>
          <a:custGeom>
            <a:avLst/>
            <a:gdLst>
              <a:gd name="connsiteX0" fmla="*/ 0 w 301658"/>
              <a:gd name="connsiteY0" fmla="*/ 339365 h 339365"/>
              <a:gd name="connsiteX1" fmla="*/ 9427 w 301658"/>
              <a:gd name="connsiteY1" fmla="*/ 292231 h 339365"/>
              <a:gd name="connsiteX2" fmla="*/ 84842 w 301658"/>
              <a:gd name="connsiteY2" fmla="*/ 216816 h 339365"/>
              <a:gd name="connsiteX3" fmla="*/ 131976 w 301658"/>
              <a:gd name="connsiteY3" fmla="*/ 160255 h 339365"/>
              <a:gd name="connsiteX4" fmla="*/ 179110 w 301658"/>
              <a:gd name="connsiteY4" fmla="*/ 131975 h 339365"/>
              <a:gd name="connsiteX5" fmla="*/ 245097 w 301658"/>
              <a:gd name="connsiteY5" fmla="*/ 75414 h 339365"/>
              <a:gd name="connsiteX6" fmla="*/ 263951 w 301658"/>
              <a:gd name="connsiteY6" fmla="*/ 47134 h 339365"/>
              <a:gd name="connsiteX7" fmla="*/ 301658 w 301658"/>
              <a:gd name="connsiteY7" fmla="*/ 0 h 3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58" h="339365">
                <a:moveTo>
                  <a:pt x="0" y="339365"/>
                </a:moveTo>
                <a:cubicBezTo>
                  <a:pt x="3142" y="323654"/>
                  <a:pt x="2920" y="306872"/>
                  <a:pt x="9427" y="292231"/>
                </a:cubicBezTo>
                <a:cubicBezTo>
                  <a:pt x="27609" y="251323"/>
                  <a:pt x="53833" y="247825"/>
                  <a:pt x="84842" y="216816"/>
                </a:cubicBezTo>
                <a:cubicBezTo>
                  <a:pt x="102196" y="199462"/>
                  <a:pt x="113734" y="176673"/>
                  <a:pt x="131976" y="160255"/>
                </a:cubicBezTo>
                <a:cubicBezTo>
                  <a:pt x="145595" y="147998"/>
                  <a:pt x="164647" y="143224"/>
                  <a:pt x="179110" y="131975"/>
                </a:cubicBezTo>
                <a:cubicBezTo>
                  <a:pt x="316291" y="25280"/>
                  <a:pt x="143731" y="142994"/>
                  <a:pt x="245097" y="75414"/>
                </a:cubicBezTo>
                <a:cubicBezTo>
                  <a:pt x="251382" y="65987"/>
                  <a:pt x="256698" y="55838"/>
                  <a:pt x="263951" y="47134"/>
                </a:cubicBezTo>
                <a:cubicBezTo>
                  <a:pt x="305511" y="-2738"/>
                  <a:pt x="281888" y="39538"/>
                  <a:pt x="30165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6EB3A3-96BE-46DE-8545-26E4C0B3B8BD}"/>
              </a:ext>
            </a:extLst>
          </p:cNvPr>
          <p:cNvSpPr/>
          <p:nvPr/>
        </p:nvSpPr>
        <p:spPr>
          <a:xfrm>
            <a:off x="9610123" y="3758885"/>
            <a:ext cx="367646" cy="273377"/>
          </a:xfrm>
          <a:custGeom>
            <a:avLst/>
            <a:gdLst>
              <a:gd name="connsiteX0" fmla="*/ 0 w 367646"/>
              <a:gd name="connsiteY0" fmla="*/ 0 h 273377"/>
              <a:gd name="connsiteX1" fmla="*/ 65988 w 367646"/>
              <a:gd name="connsiteY1" fmla="*/ 84841 h 273377"/>
              <a:gd name="connsiteX2" fmla="*/ 94268 w 367646"/>
              <a:gd name="connsiteY2" fmla="*/ 94268 h 273377"/>
              <a:gd name="connsiteX3" fmla="*/ 122549 w 367646"/>
              <a:gd name="connsiteY3" fmla="*/ 122549 h 273377"/>
              <a:gd name="connsiteX4" fmla="*/ 169683 w 367646"/>
              <a:gd name="connsiteY4" fmla="*/ 131975 h 273377"/>
              <a:gd name="connsiteX5" fmla="*/ 197963 w 367646"/>
              <a:gd name="connsiteY5" fmla="*/ 150829 h 273377"/>
              <a:gd name="connsiteX6" fmla="*/ 216817 w 367646"/>
              <a:gd name="connsiteY6" fmla="*/ 188536 h 273377"/>
              <a:gd name="connsiteX7" fmla="*/ 292231 w 367646"/>
              <a:gd name="connsiteY7" fmla="*/ 226243 h 273377"/>
              <a:gd name="connsiteX8" fmla="*/ 320512 w 367646"/>
              <a:gd name="connsiteY8" fmla="*/ 245097 h 273377"/>
              <a:gd name="connsiteX9" fmla="*/ 367646 w 367646"/>
              <a:gd name="connsiteY9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6" h="273377">
                <a:moveTo>
                  <a:pt x="0" y="0"/>
                </a:moveTo>
                <a:cubicBezTo>
                  <a:pt x="21759" y="36265"/>
                  <a:pt x="30524" y="59510"/>
                  <a:pt x="65988" y="84841"/>
                </a:cubicBezTo>
                <a:cubicBezTo>
                  <a:pt x="74074" y="90617"/>
                  <a:pt x="84841" y="91126"/>
                  <a:pt x="94268" y="94268"/>
                </a:cubicBezTo>
                <a:cubicBezTo>
                  <a:pt x="103695" y="103695"/>
                  <a:pt x="110625" y="116587"/>
                  <a:pt x="122549" y="122549"/>
                </a:cubicBezTo>
                <a:cubicBezTo>
                  <a:pt x="136880" y="129714"/>
                  <a:pt x="154681" y="126349"/>
                  <a:pt x="169683" y="131975"/>
                </a:cubicBezTo>
                <a:cubicBezTo>
                  <a:pt x="180291" y="135953"/>
                  <a:pt x="188536" y="144544"/>
                  <a:pt x="197963" y="150829"/>
                </a:cubicBezTo>
                <a:cubicBezTo>
                  <a:pt x="204248" y="163398"/>
                  <a:pt x="205844" y="179757"/>
                  <a:pt x="216817" y="188536"/>
                </a:cubicBezTo>
                <a:cubicBezTo>
                  <a:pt x="238763" y="206093"/>
                  <a:pt x="268846" y="210653"/>
                  <a:pt x="292231" y="226243"/>
                </a:cubicBezTo>
                <a:cubicBezTo>
                  <a:pt x="301658" y="232528"/>
                  <a:pt x="310378" y="240030"/>
                  <a:pt x="320512" y="245097"/>
                </a:cubicBezTo>
                <a:cubicBezTo>
                  <a:pt x="369462" y="269572"/>
                  <a:pt x="330819" y="236552"/>
                  <a:pt x="367646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858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95FE707-F3BB-441B-8404-5AA9324A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48" y="1920760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E27EB-7839-44AF-8859-2DA783D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BD75-95B4-4152-9309-E7D874C06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Some of them are completely new (features that </a:t>
            </a:r>
            <a:r>
              <a:rPr lang="en-GB" i="1" dirty="0"/>
              <a:t>don’t</a:t>
            </a:r>
            <a:r>
              <a:rPr lang="en-GB" dirty="0"/>
              <a:t> appear in “basketball” images)</a:t>
            </a:r>
          </a:p>
          <a:p>
            <a:r>
              <a:rPr lang="en-GB" dirty="0"/>
              <a:t>Some of them are overlapping with existing clusters (features that </a:t>
            </a:r>
            <a:r>
              <a:rPr lang="en-GB" i="1" dirty="0"/>
              <a:t>also</a:t>
            </a:r>
            <a:r>
              <a:rPr lang="en-GB" dirty="0"/>
              <a:t> appear in “basketball” images)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2C7645-5800-4FD6-B608-5D0A9AA31AA3}"/>
              </a:ext>
            </a:extLst>
          </p:cNvPr>
          <p:cNvSpPr/>
          <p:nvPr/>
        </p:nvSpPr>
        <p:spPr>
          <a:xfrm>
            <a:off x="7503736" y="2761111"/>
            <a:ext cx="216817" cy="216816"/>
          </a:xfrm>
          <a:custGeom>
            <a:avLst/>
            <a:gdLst>
              <a:gd name="connsiteX0" fmla="*/ 0 w 216817"/>
              <a:gd name="connsiteY0" fmla="*/ 0 h 216816"/>
              <a:gd name="connsiteX1" fmla="*/ 103695 w 216817"/>
              <a:gd name="connsiteY1" fmla="*/ 94268 h 216816"/>
              <a:gd name="connsiteX2" fmla="*/ 113122 w 216817"/>
              <a:gd name="connsiteY2" fmla="*/ 122548 h 216816"/>
              <a:gd name="connsiteX3" fmla="*/ 141402 w 216817"/>
              <a:gd name="connsiteY3" fmla="*/ 141402 h 216816"/>
              <a:gd name="connsiteX4" fmla="*/ 197963 w 216817"/>
              <a:gd name="connsiteY4" fmla="*/ 188536 h 216816"/>
              <a:gd name="connsiteX5" fmla="*/ 216817 w 216817"/>
              <a:gd name="connsiteY5" fmla="*/ 216816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817" h="216816">
                <a:moveTo>
                  <a:pt x="0" y="0"/>
                </a:moveTo>
                <a:cubicBezTo>
                  <a:pt x="58286" y="34971"/>
                  <a:pt x="56857" y="27356"/>
                  <a:pt x="103695" y="94268"/>
                </a:cubicBezTo>
                <a:cubicBezTo>
                  <a:pt x="109393" y="102408"/>
                  <a:pt x="106915" y="114789"/>
                  <a:pt x="113122" y="122548"/>
                </a:cubicBezTo>
                <a:cubicBezTo>
                  <a:pt x="120200" y="131395"/>
                  <a:pt x="132698" y="134149"/>
                  <a:pt x="141402" y="141402"/>
                </a:cubicBezTo>
                <a:cubicBezTo>
                  <a:pt x="213985" y="201888"/>
                  <a:pt x="127749" y="141725"/>
                  <a:pt x="197963" y="188536"/>
                </a:cubicBezTo>
                <a:lnTo>
                  <a:pt x="216817" y="21681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DCCDC6-DF06-4C7B-88E3-964EF3D7BB66}"/>
              </a:ext>
            </a:extLst>
          </p:cNvPr>
          <p:cNvSpPr/>
          <p:nvPr/>
        </p:nvSpPr>
        <p:spPr>
          <a:xfrm>
            <a:off x="7513163" y="2770538"/>
            <a:ext cx="207390" cy="216816"/>
          </a:xfrm>
          <a:custGeom>
            <a:avLst/>
            <a:gdLst>
              <a:gd name="connsiteX0" fmla="*/ 0 w 207390"/>
              <a:gd name="connsiteY0" fmla="*/ 216816 h 216816"/>
              <a:gd name="connsiteX1" fmla="*/ 65987 w 207390"/>
              <a:gd name="connsiteY1" fmla="*/ 131975 h 216816"/>
              <a:gd name="connsiteX2" fmla="*/ 113121 w 207390"/>
              <a:gd name="connsiteY2" fmla="*/ 84841 h 216816"/>
              <a:gd name="connsiteX3" fmla="*/ 131975 w 207390"/>
              <a:gd name="connsiteY3" fmla="*/ 56561 h 216816"/>
              <a:gd name="connsiteX4" fmla="*/ 188536 w 207390"/>
              <a:gd name="connsiteY4" fmla="*/ 28280 h 216816"/>
              <a:gd name="connsiteX5" fmla="*/ 207390 w 207390"/>
              <a:gd name="connsiteY5" fmla="*/ 0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0" h="216816">
                <a:moveTo>
                  <a:pt x="0" y="216816"/>
                </a:moveTo>
                <a:cubicBezTo>
                  <a:pt x="54830" y="125432"/>
                  <a:pt x="-1561" y="210780"/>
                  <a:pt x="65987" y="131975"/>
                </a:cubicBezTo>
                <a:cubicBezTo>
                  <a:pt x="107884" y="83096"/>
                  <a:pt x="58656" y="121152"/>
                  <a:pt x="113121" y="84841"/>
                </a:cubicBezTo>
                <a:cubicBezTo>
                  <a:pt x="119406" y="75414"/>
                  <a:pt x="123964" y="64572"/>
                  <a:pt x="131975" y="56561"/>
                </a:cubicBezTo>
                <a:cubicBezTo>
                  <a:pt x="150250" y="38287"/>
                  <a:pt x="165535" y="35947"/>
                  <a:pt x="188536" y="28280"/>
                </a:cubicBezTo>
                <a:lnTo>
                  <a:pt x="20739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8B8662-D85D-42D9-9996-0059CAF43868}"/>
              </a:ext>
            </a:extLst>
          </p:cNvPr>
          <p:cNvSpPr/>
          <p:nvPr/>
        </p:nvSpPr>
        <p:spPr>
          <a:xfrm>
            <a:off x="7918515" y="36858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82EDF0-8E7F-4865-9544-58710B3F5DA6}"/>
              </a:ext>
            </a:extLst>
          </p:cNvPr>
          <p:cNvSpPr/>
          <p:nvPr/>
        </p:nvSpPr>
        <p:spPr>
          <a:xfrm>
            <a:off x="7918515" y="37801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EA02007-D376-4740-96AB-9DFA7D1D2CD7}"/>
              </a:ext>
            </a:extLst>
          </p:cNvPr>
          <p:cNvSpPr/>
          <p:nvPr/>
        </p:nvSpPr>
        <p:spPr>
          <a:xfrm>
            <a:off x="7409468" y="4656841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D8957A-F40E-4EEB-8CA5-0FC9F42E6393}"/>
              </a:ext>
            </a:extLst>
          </p:cNvPr>
          <p:cNvSpPr/>
          <p:nvPr/>
        </p:nvSpPr>
        <p:spPr>
          <a:xfrm>
            <a:off x="7343480" y="4769963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EC202F-C49F-4D37-ACE6-D7AB3AB05DCD}"/>
              </a:ext>
            </a:extLst>
          </p:cNvPr>
          <p:cNvSpPr/>
          <p:nvPr/>
        </p:nvSpPr>
        <p:spPr>
          <a:xfrm>
            <a:off x="9610123" y="3674044"/>
            <a:ext cx="301658" cy="339365"/>
          </a:xfrm>
          <a:custGeom>
            <a:avLst/>
            <a:gdLst>
              <a:gd name="connsiteX0" fmla="*/ 0 w 301658"/>
              <a:gd name="connsiteY0" fmla="*/ 339365 h 339365"/>
              <a:gd name="connsiteX1" fmla="*/ 9427 w 301658"/>
              <a:gd name="connsiteY1" fmla="*/ 292231 h 339365"/>
              <a:gd name="connsiteX2" fmla="*/ 84842 w 301658"/>
              <a:gd name="connsiteY2" fmla="*/ 216816 h 339365"/>
              <a:gd name="connsiteX3" fmla="*/ 131976 w 301658"/>
              <a:gd name="connsiteY3" fmla="*/ 160255 h 339365"/>
              <a:gd name="connsiteX4" fmla="*/ 179110 w 301658"/>
              <a:gd name="connsiteY4" fmla="*/ 131975 h 339365"/>
              <a:gd name="connsiteX5" fmla="*/ 245097 w 301658"/>
              <a:gd name="connsiteY5" fmla="*/ 75414 h 339365"/>
              <a:gd name="connsiteX6" fmla="*/ 263951 w 301658"/>
              <a:gd name="connsiteY6" fmla="*/ 47134 h 339365"/>
              <a:gd name="connsiteX7" fmla="*/ 301658 w 301658"/>
              <a:gd name="connsiteY7" fmla="*/ 0 h 3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58" h="339365">
                <a:moveTo>
                  <a:pt x="0" y="339365"/>
                </a:moveTo>
                <a:cubicBezTo>
                  <a:pt x="3142" y="323654"/>
                  <a:pt x="2920" y="306872"/>
                  <a:pt x="9427" y="292231"/>
                </a:cubicBezTo>
                <a:cubicBezTo>
                  <a:pt x="27609" y="251323"/>
                  <a:pt x="53833" y="247825"/>
                  <a:pt x="84842" y="216816"/>
                </a:cubicBezTo>
                <a:cubicBezTo>
                  <a:pt x="102196" y="199462"/>
                  <a:pt x="113734" y="176673"/>
                  <a:pt x="131976" y="160255"/>
                </a:cubicBezTo>
                <a:cubicBezTo>
                  <a:pt x="145595" y="147998"/>
                  <a:pt x="164647" y="143224"/>
                  <a:pt x="179110" y="131975"/>
                </a:cubicBezTo>
                <a:cubicBezTo>
                  <a:pt x="316291" y="25280"/>
                  <a:pt x="143731" y="142994"/>
                  <a:pt x="245097" y="75414"/>
                </a:cubicBezTo>
                <a:cubicBezTo>
                  <a:pt x="251382" y="65987"/>
                  <a:pt x="256698" y="55838"/>
                  <a:pt x="263951" y="47134"/>
                </a:cubicBezTo>
                <a:cubicBezTo>
                  <a:pt x="305511" y="-2738"/>
                  <a:pt x="281888" y="39538"/>
                  <a:pt x="30165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6EB3A3-96BE-46DE-8545-26E4C0B3B8BD}"/>
              </a:ext>
            </a:extLst>
          </p:cNvPr>
          <p:cNvSpPr/>
          <p:nvPr/>
        </p:nvSpPr>
        <p:spPr>
          <a:xfrm>
            <a:off x="9610123" y="3758885"/>
            <a:ext cx="367646" cy="273377"/>
          </a:xfrm>
          <a:custGeom>
            <a:avLst/>
            <a:gdLst>
              <a:gd name="connsiteX0" fmla="*/ 0 w 367646"/>
              <a:gd name="connsiteY0" fmla="*/ 0 h 273377"/>
              <a:gd name="connsiteX1" fmla="*/ 65988 w 367646"/>
              <a:gd name="connsiteY1" fmla="*/ 84841 h 273377"/>
              <a:gd name="connsiteX2" fmla="*/ 94268 w 367646"/>
              <a:gd name="connsiteY2" fmla="*/ 94268 h 273377"/>
              <a:gd name="connsiteX3" fmla="*/ 122549 w 367646"/>
              <a:gd name="connsiteY3" fmla="*/ 122549 h 273377"/>
              <a:gd name="connsiteX4" fmla="*/ 169683 w 367646"/>
              <a:gd name="connsiteY4" fmla="*/ 131975 h 273377"/>
              <a:gd name="connsiteX5" fmla="*/ 197963 w 367646"/>
              <a:gd name="connsiteY5" fmla="*/ 150829 h 273377"/>
              <a:gd name="connsiteX6" fmla="*/ 216817 w 367646"/>
              <a:gd name="connsiteY6" fmla="*/ 188536 h 273377"/>
              <a:gd name="connsiteX7" fmla="*/ 292231 w 367646"/>
              <a:gd name="connsiteY7" fmla="*/ 226243 h 273377"/>
              <a:gd name="connsiteX8" fmla="*/ 320512 w 367646"/>
              <a:gd name="connsiteY8" fmla="*/ 245097 h 273377"/>
              <a:gd name="connsiteX9" fmla="*/ 367646 w 367646"/>
              <a:gd name="connsiteY9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6" h="273377">
                <a:moveTo>
                  <a:pt x="0" y="0"/>
                </a:moveTo>
                <a:cubicBezTo>
                  <a:pt x="21759" y="36265"/>
                  <a:pt x="30524" y="59510"/>
                  <a:pt x="65988" y="84841"/>
                </a:cubicBezTo>
                <a:cubicBezTo>
                  <a:pt x="74074" y="90617"/>
                  <a:pt x="84841" y="91126"/>
                  <a:pt x="94268" y="94268"/>
                </a:cubicBezTo>
                <a:cubicBezTo>
                  <a:pt x="103695" y="103695"/>
                  <a:pt x="110625" y="116587"/>
                  <a:pt x="122549" y="122549"/>
                </a:cubicBezTo>
                <a:cubicBezTo>
                  <a:pt x="136880" y="129714"/>
                  <a:pt x="154681" y="126349"/>
                  <a:pt x="169683" y="131975"/>
                </a:cubicBezTo>
                <a:cubicBezTo>
                  <a:pt x="180291" y="135953"/>
                  <a:pt x="188536" y="144544"/>
                  <a:pt x="197963" y="150829"/>
                </a:cubicBezTo>
                <a:cubicBezTo>
                  <a:pt x="204248" y="163398"/>
                  <a:pt x="205844" y="179757"/>
                  <a:pt x="216817" y="188536"/>
                </a:cubicBezTo>
                <a:cubicBezTo>
                  <a:pt x="238763" y="206093"/>
                  <a:pt x="268846" y="210653"/>
                  <a:pt x="292231" y="226243"/>
                </a:cubicBezTo>
                <a:cubicBezTo>
                  <a:pt x="301658" y="232528"/>
                  <a:pt x="310378" y="240030"/>
                  <a:pt x="320512" y="245097"/>
                </a:cubicBezTo>
                <a:cubicBezTo>
                  <a:pt x="369462" y="269572"/>
                  <a:pt x="330819" y="236552"/>
                  <a:pt x="367646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83DD2BF-8184-4185-B53E-837EF7C6FB9E}"/>
              </a:ext>
            </a:extLst>
          </p:cNvPr>
          <p:cNvSpPr/>
          <p:nvPr/>
        </p:nvSpPr>
        <p:spPr>
          <a:xfrm>
            <a:off x="5506720" y="1515151"/>
            <a:ext cx="2062480" cy="1126449"/>
          </a:xfrm>
          <a:custGeom>
            <a:avLst/>
            <a:gdLst>
              <a:gd name="connsiteX0" fmla="*/ 0 w 2062480"/>
              <a:gd name="connsiteY0" fmla="*/ 344129 h 1126449"/>
              <a:gd name="connsiteX1" fmla="*/ 1361440 w 2062480"/>
              <a:gd name="connsiteY1" fmla="*/ 39329 h 1126449"/>
              <a:gd name="connsiteX2" fmla="*/ 2062480 w 2062480"/>
              <a:gd name="connsiteY2" fmla="*/ 1126449 h 112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480" h="1126449">
                <a:moveTo>
                  <a:pt x="0" y="344129"/>
                </a:moveTo>
                <a:cubicBezTo>
                  <a:pt x="508846" y="126535"/>
                  <a:pt x="1017693" y="-91058"/>
                  <a:pt x="1361440" y="39329"/>
                </a:cubicBezTo>
                <a:cubicBezTo>
                  <a:pt x="1705187" y="169716"/>
                  <a:pt x="1883833" y="648082"/>
                  <a:pt x="2062480" y="112644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CD9FAD-29EE-4129-A4EB-475E8DBB2767}"/>
              </a:ext>
            </a:extLst>
          </p:cNvPr>
          <p:cNvSpPr/>
          <p:nvPr/>
        </p:nvSpPr>
        <p:spPr>
          <a:xfrm>
            <a:off x="5262880" y="4378960"/>
            <a:ext cx="1920240" cy="1160623"/>
          </a:xfrm>
          <a:custGeom>
            <a:avLst/>
            <a:gdLst>
              <a:gd name="connsiteX0" fmla="*/ 0 w 1920240"/>
              <a:gd name="connsiteY0" fmla="*/ 0 h 1160623"/>
              <a:gd name="connsiteX1" fmla="*/ 904240 w 1920240"/>
              <a:gd name="connsiteY1" fmla="*/ 1117600 h 1160623"/>
              <a:gd name="connsiteX2" fmla="*/ 1920240 w 1920240"/>
              <a:gd name="connsiteY2" fmla="*/ 822960 h 116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0240" h="1160623">
                <a:moveTo>
                  <a:pt x="0" y="0"/>
                </a:moveTo>
                <a:cubicBezTo>
                  <a:pt x="292100" y="490220"/>
                  <a:pt x="584200" y="980440"/>
                  <a:pt x="904240" y="1117600"/>
                </a:cubicBezTo>
                <a:cubicBezTo>
                  <a:pt x="1224280" y="1254760"/>
                  <a:pt x="1572260" y="1038860"/>
                  <a:pt x="1920240" y="82296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696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6BA88F4-EA96-4DE3-99B0-7A90F2CAF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48" y="1920760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E27EB-7839-44AF-8859-2DA783D0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BD75-95B4-4152-9309-E7D874C06F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 to our original idea…</a:t>
            </a:r>
          </a:p>
          <a:p>
            <a:r>
              <a:rPr lang="en-GB" dirty="0"/>
              <a:t>New idea: use </a:t>
            </a:r>
            <a:r>
              <a:rPr lang="en-GB" i="1" dirty="0"/>
              <a:t>all</a:t>
            </a:r>
            <a:r>
              <a:rPr lang="en-GB" dirty="0"/>
              <a:t> the clusters to simplify our representation of each image from </a:t>
            </a:r>
            <a:r>
              <a:rPr lang="en-GB" i="1" dirty="0"/>
              <a:t>any</a:t>
            </a:r>
            <a:r>
              <a:rPr lang="en-GB" dirty="0"/>
              <a:t> class</a:t>
            </a:r>
          </a:p>
          <a:p>
            <a:pPr lvl="1"/>
            <a:r>
              <a:rPr lang="en-GB" dirty="0"/>
              <a:t>Find each of the clusters, give them each a unique number, e.g., {1, 2, 3, 4, 5, 6}</a:t>
            </a:r>
          </a:p>
          <a:p>
            <a:pPr lvl="1"/>
            <a:r>
              <a:rPr lang="en-GB" dirty="0"/>
              <a:t>For every feature patch, just record which cluster it lies closest to…</a:t>
            </a:r>
          </a:p>
          <a:p>
            <a:pPr lvl="1"/>
            <a:r>
              <a:rPr lang="en-GB" dirty="0"/>
              <a:t>I = {5, 2, 1, 5, …, 3}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4367F3-0808-4BFC-99AF-9900B20CBC28}"/>
              </a:ext>
            </a:extLst>
          </p:cNvPr>
          <p:cNvSpPr/>
          <p:nvPr/>
        </p:nvSpPr>
        <p:spPr>
          <a:xfrm>
            <a:off x="8742354" y="30431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29B182-EE24-458E-9A9C-1F2FE198E07B}"/>
              </a:ext>
            </a:extLst>
          </p:cNvPr>
          <p:cNvSpPr/>
          <p:nvPr/>
        </p:nvSpPr>
        <p:spPr>
          <a:xfrm>
            <a:off x="8742354" y="31374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5F2CEC-CEAA-4AE7-9B65-984923180EF5}"/>
              </a:ext>
            </a:extLst>
          </p:cNvPr>
          <p:cNvSpPr/>
          <p:nvPr/>
        </p:nvSpPr>
        <p:spPr>
          <a:xfrm>
            <a:off x="7230359" y="2512157"/>
            <a:ext cx="179109" cy="363019"/>
          </a:xfrm>
          <a:custGeom>
            <a:avLst/>
            <a:gdLst>
              <a:gd name="connsiteX0" fmla="*/ 0 w 179109"/>
              <a:gd name="connsiteY0" fmla="*/ 75414 h 363019"/>
              <a:gd name="connsiteX1" fmla="*/ 28280 w 179109"/>
              <a:gd name="connsiteY1" fmla="*/ 28280 h 363019"/>
              <a:gd name="connsiteX2" fmla="*/ 47134 w 179109"/>
              <a:gd name="connsiteY2" fmla="*/ 0 h 363019"/>
              <a:gd name="connsiteX3" fmla="*/ 56560 w 179109"/>
              <a:gd name="connsiteY3" fmla="*/ 28280 h 363019"/>
              <a:gd name="connsiteX4" fmla="*/ 75414 w 179109"/>
              <a:gd name="connsiteY4" fmla="*/ 160255 h 363019"/>
              <a:gd name="connsiteX5" fmla="*/ 84841 w 179109"/>
              <a:gd name="connsiteY5" fmla="*/ 207390 h 363019"/>
              <a:gd name="connsiteX6" fmla="*/ 94268 w 179109"/>
              <a:gd name="connsiteY6" fmla="*/ 273377 h 363019"/>
              <a:gd name="connsiteX7" fmla="*/ 84841 w 179109"/>
              <a:gd name="connsiteY7" fmla="*/ 358218 h 363019"/>
              <a:gd name="connsiteX8" fmla="*/ 131975 w 179109"/>
              <a:gd name="connsiteY8" fmla="*/ 348792 h 363019"/>
              <a:gd name="connsiteX9" fmla="*/ 179109 w 179109"/>
              <a:gd name="connsiteY9" fmla="*/ 348792 h 36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109" h="363019">
                <a:moveTo>
                  <a:pt x="0" y="75414"/>
                </a:moveTo>
                <a:cubicBezTo>
                  <a:pt x="9427" y="59703"/>
                  <a:pt x="18569" y="43817"/>
                  <a:pt x="28280" y="28280"/>
                </a:cubicBezTo>
                <a:cubicBezTo>
                  <a:pt x="34285" y="18673"/>
                  <a:pt x="35804" y="0"/>
                  <a:pt x="47134" y="0"/>
                </a:cubicBezTo>
                <a:cubicBezTo>
                  <a:pt x="57071" y="0"/>
                  <a:pt x="53418" y="18853"/>
                  <a:pt x="56560" y="28280"/>
                </a:cubicBezTo>
                <a:cubicBezTo>
                  <a:pt x="62845" y="72272"/>
                  <a:pt x="68483" y="116360"/>
                  <a:pt x="75414" y="160255"/>
                </a:cubicBezTo>
                <a:cubicBezTo>
                  <a:pt x="77913" y="176082"/>
                  <a:pt x="82207" y="191585"/>
                  <a:pt x="84841" y="207390"/>
                </a:cubicBezTo>
                <a:cubicBezTo>
                  <a:pt x="88494" y="229307"/>
                  <a:pt x="91126" y="251381"/>
                  <a:pt x="94268" y="273377"/>
                </a:cubicBezTo>
                <a:cubicBezTo>
                  <a:pt x="91126" y="301657"/>
                  <a:pt x="72116" y="332768"/>
                  <a:pt x="84841" y="358218"/>
                </a:cubicBezTo>
                <a:cubicBezTo>
                  <a:pt x="92006" y="372549"/>
                  <a:pt x="116032" y="350386"/>
                  <a:pt x="131975" y="348792"/>
                </a:cubicBezTo>
                <a:cubicBezTo>
                  <a:pt x="147608" y="347229"/>
                  <a:pt x="163398" y="348792"/>
                  <a:pt x="179109" y="348792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29A12A-5824-4A6D-B56A-52FE3D914ED7}"/>
              </a:ext>
            </a:extLst>
          </p:cNvPr>
          <p:cNvSpPr/>
          <p:nvPr/>
        </p:nvSpPr>
        <p:spPr>
          <a:xfrm>
            <a:off x="8393563" y="2845218"/>
            <a:ext cx="292231" cy="405352"/>
          </a:xfrm>
          <a:custGeom>
            <a:avLst/>
            <a:gdLst>
              <a:gd name="connsiteX0" fmla="*/ 0 w 292231"/>
              <a:gd name="connsiteY0" fmla="*/ 103694 h 405352"/>
              <a:gd name="connsiteX1" fmla="*/ 131975 w 292231"/>
              <a:gd name="connsiteY1" fmla="*/ 0 h 405352"/>
              <a:gd name="connsiteX2" fmla="*/ 188536 w 292231"/>
              <a:gd name="connsiteY2" fmla="*/ 37707 h 405352"/>
              <a:gd name="connsiteX3" fmla="*/ 197963 w 292231"/>
              <a:gd name="connsiteY3" fmla="*/ 84841 h 405352"/>
              <a:gd name="connsiteX4" fmla="*/ 207389 w 292231"/>
              <a:gd name="connsiteY4" fmla="*/ 150828 h 405352"/>
              <a:gd name="connsiteX5" fmla="*/ 179109 w 292231"/>
              <a:gd name="connsiteY5" fmla="*/ 348791 h 405352"/>
              <a:gd name="connsiteX6" fmla="*/ 122548 w 292231"/>
              <a:gd name="connsiteY6" fmla="*/ 395925 h 405352"/>
              <a:gd name="connsiteX7" fmla="*/ 65987 w 292231"/>
              <a:gd name="connsiteY7" fmla="*/ 405352 h 405352"/>
              <a:gd name="connsiteX8" fmla="*/ 18853 w 292231"/>
              <a:gd name="connsiteY8" fmla="*/ 395925 h 405352"/>
              <a:gd name="connsiteX9" fmla="*/ 28280 w 292231"/>
              <a:gd name="connsiteY9" fmla="*/ 367645 h 405352"/>
              <a:gd name="connsiteX10" fmla="*/ 75414 w 292231"/>
              <a:gd name="connsiteY10" fmla="*/ 358218 h 405352"/>
              <a:gd name="connsiteX11" fmla="*/ 141402 w 292231"/>
              <a:gd name="connsiteY11" fmla="*/ 348791 h 405352"/>
              <a:gd name="connsiteX12" fmla="*/ 292231 w 292231"/>
              <a:gd name="connsiteY12" fmla="*/ 358218 h 40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31" h="405352">
                <a:moveTo>
                  <a:pt x="0" y="103694"/>
                </a:moveTo>
                <a:cubicBezTo>
                  <a:pt x="90319" y="13375"/>
                  <a:pt x="43617" y="44178"/>
                  <a:pt x="131975" y="0"/>
                </a:cubicBezTo>
                <a:cubicBezTo>
                  <a:pt x="150829" y="12569"/>
                  <a:pt x="174625" y="19821"/>
                  <a:pt x="188536" y="37707"/>
                </a:cubicBezTo>
                <a:cubicBezTo>
                  <a:pt x="198373" y="50354"/>
                  <a:pt x="195329" y="69036"/>
                  <a:pt x="197963" y="84841"/>
                </a:cubicBezTo>
                <a:cubicBezTo>
                  <a:pt x="201616" y="106758"/>
                  <a:pt x="204247" y="128832"/>
                  <a:pt x="207389" y="150828"/>
                </a:cubicBezTo>
                <a:cubicBezTo>
                  <a:pt x="206383" y="166929"/>
                  <a:pt x="213489" y="305816"/>
                  <a:pt x="179109" y="348791"/>
                </a:cubicBezTo>
                <a:cubicBezTo>
                  <a:pt x="163778" y="367955"/>
                  <a:pt x="144499" y="384950"/>
                  <a:pt x="122548" y="395925"/>
                </a:cubicBezTo>
                <a:cubicBezTo>
                  <a:pt x="105452" y="404473"/>
                  <a:pt x="84841" y="402210"/>
                  <a:pt x="65987" y="405352"/>
                </a:cubicBezTo>
                <a:cubicBezTo>
                  <a:pt x="50276" y="402210"/>
                  <a:pt x="30183" y="407255"/>
                  <a:pt x="18853" y="395925"/>
                </a:cubicBezTo>
                <a:cubicBezTo>
                  <a:pt x="11827" y="388899"/>
                  <a:pt x="20012" y="373157"/>
                  <a:pt x="28280" y="367645"/>
                </a:cubicBezTo>
                <a:cubicBezTo>
                  <a:pt x="41612" y="358757"/>
                  <a:pt x="59703" y="361360"/>
                  <a:pt x="75414" y="358218"/>
                </a:cubicBezTo>
                <a:cubicBezTo>
                  <a:pt x="121662" y="327386"/>
                  <a:pt x="84485" y="342095"/>
                  <a:pt x="141402" y="348791"/>
                </a:cubicBezTo>
                <a:cubicBezTo>
                  <a:pt x="227675" y="358941"/>
                  <a:pt x="233489" y="358218"/>
                  <a:pt x="292231" y="358218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3512C5-D25D-4F47-98E6-6AE63425E61E}"/>
              </a:ext>
            </a:extLst>
          </p:cNvPr>
          <p:cNvSpPr/>
          <p:nvPr/>
        </p:nvSpPr>
        <p:spPr>
          <a:xfrm>
            <a:off x="7394804" y="3676066"/>
            <a:ext cx="283268" cy="461988"/>
          </a:xfrm>
          <a:custGeom>
            <a:avLst/>
            <a:gdLst>
              <a:gd name="connsiteX0" fmla="*/ 37707 w 283268"/>
              <a:gd name="connsiteY0" fmla="*/ 9502 h 461988"/>
              <a:gd name="connsiteX1" fmla="*/ 84841 w 283268"/>
              <a:gd name="connsiteY1" fmla="*/ 75 h 461988"/>
              <a:gd name="connsiteX2" fmla="*/ 235670 w 283268"/>
              <a:gd name="connsiteY2" fmla="*/ 28355 h 461988"/>
              <a:gd name="connsiteX3" fmla="*/ 216817 w 283268"/>
              <a:gd name="connsiteY3" fmla="*/ 141477 h 461988"/>
              <a:gd name="connsiteX4" fmla="*/ 150829 w 283268"/>
              <a:gd name="connsiteY4" fmla="*/ 150904 h 461988"/>
              <a:gd name="connsiteX5" fmla="*/ 113122 w 283268"/>
              <a:gd name="connsiteY5" fmla="*/ 169758 h 461988"/>
              <a:gd name="connsiteX6" fmla="*/ 169683 w 283268"/>
              <a:gd name="connsiteY6" fmla="*/ 188611 h 461988"/>
              <a:gd name="connsiteX7" fmla="*/ 207390 w 283268"/>
              <a:gd name="connsiteY7" fmla="*/ 198038 h 461988"/>
              <a:gd name="connsiteX8" fmla="*/ 226244 w 283268"/>
              <a:gd name="connsiteY8" fmla="*/ 226318 h 461988"/>
              <a:gd name="connsiteX9" fmla="*/ 282804 w 283268"/>
              <a:gd name="connsiteY9" fmla="*/ 330013 h 461988"/>
              <a:gd name="connsiteX10" fmla="*/ 273378 w 283268"/>
              <a:gd name="connsiteY10" fmla="*/ 443135 h 461988"/>
              <a:gd name="connsiteX11" fmla="*/ 216817 w 283268"/>
              <a:gd name="connsiteY11" fmla="*/ 461988 h 461988"/>
              <a:gd name="connsiteX12" fmla="*/ 84841 w 283268"/>
              <a:gd name="connsiteY12" fmla="*/ 452562 h 461988"/>
              <a:gd name="connsiteX13" fmla="*/ 28281 w 283268"/>
              <a:gd name="connsiteY13" fmla="*/ 433708 h 461988"/>
              <a:gd name="connsiteX14" fmla="*/ 0 w 283268"/>
              <a:gd name="connsiteY14" fmla="*/ 396001 h 4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268" h="461988">
                <a:moveTo>
                  <a:pt x="37707" y="9502"/>
                </a:moveTo>
                <a:cubicBezTo>
                  <a:pt x="53418" y="6360"/>
                  <a:pt x="68843" y="-814"/>
                  <a:pt x="84841" y="75"/>
                </a:cubicBezTo>
                <a:cubicBezTo>
                  <a:pt x="170367" y="4827"/>
                  <a:pt x="179442" y="9614"/>
                  <a:pt x="235670" y="28355"/>
                </a:cubicBezTo>
                <a:cubicBezTo>
                  <a:pt x="263069" y="69454"/>
                  <a:pt x="282675" y="81606"/>
                  <a:pt x="216817" y="141477"/>
                </a:cubicBezTo>
                <a:cubicBezTo>
                  <a:pt x="200376" y="156423"/>
                  <a:pt x="172825" y="147762"/>
                  <a:pt x="150829" y="150904"/>
                </a:cubicBezTo>
                <a:cubicBezTo>
                  <a:pt x="138260" y="157189"/>
                  <a:pt x="126280" y="164824"/>
                  <a:pt x="113122" y="169758"/>
                </a:cubicBezTo>
                <a:cubicBezTo>
                  <a:pt x="62766" y="188641"/>
                  <a:pt x="18679" y="173510"/>
                  <a:pt x="169683" y="188611"/>
                </a:cubicBezTo>
                <a:cubicBezTo>
                  <a:pt x="182252" y="191753"/>
                  <a:pt x="196610" y="190851"/>
                  <a:pt x="207390" y="198038"/>
                </a:cubicBezTo>
                <a:cubicBezTo>
                  <a:pt x="216817" y="204322"/>
                  <a:pt x="220819" y="216372"/>
                  <a:pt x="226244" y="226318"/>
                </a:cubicBezTo>
                <a:cubicBezTo>
                  <a:pt x="290410" y="343956"/>
                  <a:pt x="239738" y="265412"/>
                  <a:pt x="282804" y="330013"/>
                </a:cubicBezTo>
                <a:cubicBezTo>
                  <a:pt x="279662" y="367720"/>
                  <a:pt x="290300" y="409292"/>
                  <a:pt x="273378" y="443135"/>
                </a:cubicBezTo>
                <a:cubicBezTo>
                  <a:pt x="264490" y="460910"/>
                  <a:pt x="216817" y="461988"/>
                  <a:pt x="216817" y="461988"/>
                </a:cubicBezTo>
                <a:cubicBezTo>
                  <a:pt x="172825" y="458846"/>
                  <a:pt x="128457" y="459104"/>
                  <a:pt x="84841" y="452562"/>
                </a:cubicBezTo>
                <a:cubicBezTo>
                  <a:pt x="65188" y="449614"/>
                  <a:pt x="28281" y="433708"/>
                  <a:pt x="28281" y="433708"/>
                </a:cubicBezTo>
                <a:cubicBezTo>
                  <a:pt x="6962" y="401730"/>
                  <a:pt x="17438" y="413439"/>
                  <a:pt x="0" y="396001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055B39-17F9-459F-9742-EA820F832AC8}"/>
              </a:ext>
            </a:extLst>
          </p:cNvPr>
          <p:cNvSpPr/>
          <p:nvPr/>
        </p:nvSpPr>
        <p:spPr>
          <a:xfrm>
            <a:off x="8959831" y="3732702"/>
            <a:ext cx="493201" cy="527901"/>
          </a:xfrm>
          <a:custGeom>
            <a:avLst/>
            <a:gdLst>
              <a:gd name="connsiteX0" fmla="*/ 285811 w 493201"/>
              <a:gd name="connsiteY0" fmla="*/ 527901 h 527901"/>
              <a:gd name="connsiteX1" fmla="*/ 276384 w 493201"/>
              <a:gd name="connsiteY1" fmla="*/ 480767 h 527901"/>
              <a:gd name="connsiteX2" fmla="*/ 266957 w 493201"/>
              <a:gd name="connsiteY2" fmla="*/ 452487 h 527901"/>
              <a:gd name="connsiteX3" fmla="*/ 257531 w 493201"/>
              <a:gd name="connsiteY3" fmla="*/ 320512 h 527901"/>
              <a:gd name="connsiteX4" fmla="*/ 248104 w 493201"/>
              <a:gd name="connsiteY4" fmla="*/ 56561 h 527901"/>
              <a:gd name="connsiteX5" fmla="*/ 229250 w 493201"/>
              <a:gd name="connsiteY5" fmla="*/ 0 h 527901"/>
              <a:gd name="connsiteX6" fmla="*/ 200970 w 493201"/>
              <a:gd name="connsiteY6" fmla="*/ 28281 h 527901"/>
              <a:gd name="connsiteX7" fmla="*/ 182116 w 493201"/>
              <a:gd name="connsiteY7" fmla="*/ 65988 h 527901"/>
              <a:gd name="connsiteX8" fmla="*/ 153836 w 493201"/>
              <a:gd name="connsiteY8" fmla="*/ 103695 h 527901"/>
              <a:gd name="connsiteX9" fmla="*/ 125555 w 493201"/>
              <a:gd name="connsiteY9" fmla="*/ 160256 h 527901"/>
              <a:gd name="connsiteX10" fmla="*/ 106702 w 493201"/>
              <a:gd name="connsiteY10" fmla="*/ 197963 h 527901"/>
              <a:gd name="connsiteX11" fmla="*/ 59568 w 493201"/>
              <a:gd name="connsiteY11" fmla="*/ 254524 h 527901"/>
              <a:gd name="connsiteX12" fmla="*/ 31287 w 493201"/>
              <a:gd name="connsiteY12" fmla="*/ 273378 h 527901"/>
              <a:gd name="connsiteX13" fmla="*/ 3007 w 493201"/>
              <a:gd name="connsiteY13" fmla="*/ 301658 h 527901"/>
              <a:gd name="connsiteX14" fmla="*/ 59568 w 493201"/>
              <a:gd name="connsiteY14" fmla="*/ 282804 h 527901"/>
              <a:gd name="connsiteX15" fmla="*/ 163263 w 493201"/>
              <a:gd name="connsiteY15" fmla="*/ 235670 h 527901"/>
              <a:gd name="connsiteX16" fmla="*/ 210397 w 493201"/>
              <a:gd name="connsiteY16" fmla="*/ 179110 h 527901"/>
              <a:gd name="connsiteX17" fmla="*/ 248104 w 493201"/>
              <a:gd name="connsiteY17" fmla="*/ 169683 h 527901"/>
              <a:gd name="connsiteX18" fmla="*/ 314091 w 493201"/>
              <a:gd name="connsiteY18" fmla="*/ 150829 h 527901"/>
              <a:gd name="connsiteX19" fmla="*/ 389506 w 493201"/>
              <a:gd name="connsiteY19" fmla="*/ 141402 h 527901"/>
              <a:gd name="connsiteX20" fmla="*/ 493201 w 493201"/>
              <a:gd name="connsiteY20" fmla="*/ 122549 h 52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01" h="527901">
                <a:moveTo>
                  <a:pt x="285811" y="527901"/>
                </a:moveTo>
                <a:cubicBezTo>
                  <a:pt x="282669" y="512190"/>
                  <a:pt x="280270" y="496311"/>
                  <a:pt x="276384" y="480767"/>
                </a:cubicBezTo>
                <a:cubicBezTo>
                  <a:pt x="273974" y="471127"/>
                  <a:pt x="268118" y="462356"/>
                  <a:pt x="266957" y="452487"/>
                </a:cubicBezTo>
                <a:cubicBezTo>
                  <a:pt x="261804" y="408685"/>
                  <a:pt x="259629" y="364566"/>
                  <a:pt x="257531" y="320512"/>
                </a:cubicBezTo>
                <a:cubicBezTo>
                  <a:pt x="253344" y="232572"/>
                  <a:pt x="255842" y="144260"/>
                  <a:pt x="248104" y="56561"/>
                </a:cubicBezTo>
                <a:cubicBezTo>
                  <a:pt x="246357" y="36764"/>
                  <a:pt x="229250" y="0"/>
                  <a:pt x="229250" y="0"/>
                </a:cubicBezTo>
                <a:cubicBezTo>
                  <a:pt x="219823" y="9427"/>
                  <a:pt x="208719" y="17433"/>
                  <a:pt x="200970" y="28281"/>
                </a:cubicBezTo>
                <a:cubicBezTo>
                  <a:pt x="192802" y="39716"/>
                  <a:pt x="189564" y="54071"/>
                  <a:pt x="182116" y="65988"/>
                </a:cubicBezTo>
                <a:cubicBezTo>
                  <a:pt x="173789" y="79311"/>
                  <a:pt x="163263" y="91126"/>
                  <a:pt x="153836" y="103695"/>
                </a:cubicBezTo>
                <a:cubicBezTo>
                  <a:pt x="136551" y="155547"/>
                  <a:pt x="154795" y="109086"/>
                  <a:pt x="125555" y="160256"/>
                </a:cubicBezTo>
                <a:cubicBezTo>
                  <a:pt x="118583" y="172457"/>
                  <a:pt x="113674" y="185762"/>
                  <a:pt x="106702" y="197963"/>
                </a:cubicBezTo>
                <a:cubicBezTo>
                  <a:pt x="93220" y="221557"/>
                  <a:pt x="80837" y="236800"/>
                  <a:pt x="59568" y="254524"/>
                </a:cubicBezTo>
                <a:cubicBezTo>
                  <a:pt x="50864" y="261777"/>
                  <a:pt x="39991" y="266125"/>
                  <a:pt x="31287" y="273378"/>
                </a:cubicBezTo>
                <a:cubicBezTo>
                  <a:pt x="21046" y="281912"/>
                  <a:pt x="-9640" y="297443"/>
                  <a:pt x="3007" y="301658"/>
                </a:cubicBezTo>
                <a:lnTo>
                  <a:pt x="59568" y="282804"/>
                </a:lnTo>
                <a:cubicBezTo>
                  <a:pt x="141643" y="200729"/>
                  <a:pt x="43857" y="283432"/>
                  <a:pt x="163263" y="235670"/>
                </a:cubicBezTo>
                <a:cubicBezTo>
                  <a:pt x="214415" y="215209"/>
                  <a:pt x="171519" y="205029"/>
                  <a:pt x="210397" y="179110"/>
                </a:cubicBezTo>
                <a:cubicBezTo>
                  <a:pt x="221177" y="171923"/>
                  <a:pt x="235647" y="173242"/>
                  <a:pt x="248104" y="169683"/>
                </a:cubicBezTo>
                <a:cubicBezTo>
                  <a:pt x="279484" y="160717"/>
                  <a:pt x="278727" y="156723"/>
                  <a:pt x="314091" y="150829"/>
                </a:cubicBezTo>
                <a:cubicBezTo>
                  <a:pt x="339080" y="146664"/>
                  <a:pt x="364368" y="144544"/>
                  <a:pt x="389506" y="141402"/>
                </a:cubicBezTo>
                <a:cubicBezTo>
                  <a:pt x="460972" y="117581"/>
                  <a:pt x="426194" y="122549"/>
                  <a:pt x="493201" y="122549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D1669B-514F-4016-94FC-2E6C6B6E7CF5}"/>
              </a:ext>
            </a:extLst>
          </p:cNvPr>
          <p:cNvSpPr/>
          <p:nvPr/>
        </p:nvSpPr>
        <p:spPr>
          <a:xfrm>
            <a:off x="9952653" y="4656139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5B08F7-A02C-46A2-A3F5-7C1DEB4F5503}"/>
              </a:ext>
            </a:extLst>
          </p:cNvPr>
          <p:cNvSpPr/>
          <p:nvPr/>
        </p:nvSpPr>
        <p:spPr>
          <a:xfrm>
            <a:off x="9886665" y="4769261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C87A785-2347-404B-88E4-F99FE2EE1C72}"/>
              </a:ext>
            </a:extLst>
          </p:cNvPr>
          <p:cNvSpPr/>
          <p:nvPr/>
        </p:nvSpPr>
        <p:spPr>
          <a:xfrm>
            <a:off x="6969760" y="4795520"/>
            <a:ext cx="355600" cy="429083"/>
          </a:xfrm>
          <a:custGeom>
            <a:avLst/>
            <a:gdLst>
              <a:gd name="connsiteX0" fmla="*/ 294640 w 355600"/>
              <a:gd name="connsiteY0" fmla="*/ 0 h 429083"/>
              <a:gd name="connsiteX1" fmla="*/ 254000 w 355600"/>
              <a:gd name="connsiteY1" fmla="*/ 132080 h 429083"/>
              <a:gd name="connsiteX2" fmla="*/ 193040 w 355600"/>
              <a:gd name="connsiteY2" fmla="*/ 142240 h 429083"/>
              <a:gd name="connsiteX3" fmla="*/ 0 w 355600"/>
              <a:gd name="connsiteY3" fmla="*/ 152400 h 429083"/>
              <a:gd name="connsiteX4" fmla="*/ 10160 w 355600"/>
              <a:gd name="connsiteY4" fmla="*/ 182880 h 429083"/>
              <a:gd name="connsiteX5" fmla="*/ 30480 w 355600"/>
              <a:gd name="connsiteY5" fmla="*/ 274320 h 429083"/>
              <a:gd name="connsiteX6" fmla="*/ 111760 w 355600"/>
              <a:gd name="connsiteY6" fmla="*/ 223520 h 429083"/>
              <a:gd name="connsiteX7" fmla="*/ 314960 w 355600"/>
              <a:gd name="connsiteY7" fmla="*/ 254000 h 429083"/>
              <a:gd name="connsiteX8" fmla="*/ 355600 w 355600"/>
              <a:gd name="connsiteY8" fmla="*/ 284480 h 429083"/>
              <a:gd name="connsiteX9" fmla="*/ 335280 w 355600"/>
              <a:gd name="connsiteY9" fmla="*/ 406400 h 429083"/>
              <a:gd name="connsiteX10" fmla="*/ 294640 w 355600"/>
              <a:gd name="connsiteY10" fmla="*/ 426720 h 429083"/>
              <a:gd name="connsiteX11" fmla="*/ 142240 w 355600"/>
              <a:gd name="connsiteY11" fmla="*/ 426720 h 42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5600" h="429083">
                <a:moveTo>
                  <a:pt x="294640" y="0"/>
                </a:moveTo>
                <a:cubicBezTo>
                  <a:pt x="281093" y="44027"/>
                  <a:pt x="280774" y="94596"/>
                  <a:pt x="254000" y="132080"/>
                </a:cubicBezTo>
                <a:cubicBezTo>
                  <a:pt x="242026" y="148843"/>
                  <a:pt x="213575" y="140597"/>
                  <a:pt x="193040" y="142240"/>
                </a:cubicBezTo>
                <a:cubicBezTo>
                  <a:pt x="128809" y="147378"/>
                  <a:pt x="64347" y="149013"/>
                  <a:pt x="0" y="152400"/>
                </a:cubicBezTo>
                <a:cubicBezTo>
                  <a:pt x="3387" y="162560"/>
                  <a:pt x="7563" y="172490"/>
                  <a:pt x="10160" y="182880"/>
                </a:cubicBezTo>
                <a:cubicBezTo>
                  <a:pt x="17733" y="213171"/>
                  <a:pt x="6773" y="254000"/>
                  <a:pt x="30480" y="274320"/>
                </a:cubicBezTo>
                <a:cubicBezTo>
                  <a:pt x="33161" y="276618"/>
                  <a:pt x="101078" y="230641"/>
                  <a:pt x="111760" y="223520"/>
                </a:cubicBezTo>
                <a:cubicBezTo>
                  <a:pt x="195246" y="229086"/>
                  <a:pt x="248093" y="216852"/>
                  <a:pt x="314960" y="254000"/>
                </a:cubicBezTo>
                <a:cubicBezTo>
                  <a:pt x="329762" y="262224"/>
                  <a:pt x="342053" y="274320"/>
                  <a:pt x="355600" y="284480"/>
                </a:cubicBezTo>
                <a:cubicBezTo>
                  <a:pt x="348827" y="325120"/>
                  <a:pt x="351510" y="368531"/>
                  <a:pt x="335280" y="406400"/>
                </a:cubicBezTo>
                <a:cubicBezTo>
                  <a:pt x="329314" y="420321"/>
                  <a:pt x="309702" y="425134"/>
                  <a:pt x="294640" y="426720"/>
                </a:cubicBezTo>
                <a:cubicBezTo>
                  <a:pt x="244119" y="432038"/>
                  <a:pt x="193040" y="426720"/>
                  <a:pt x="142240" y="42672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FCEE62-BB4C-4BB6-BA35-65896D624232}"/>
              </a:ext>
            </a:extLst>
          </p:cNvPr>
          <p:cNvSpPr/>
          <p:nvPr/>
        </p:nvSpPr>
        <p:spPr>
          <a:xfrm>
            <a:off x="9489440" y="4856480"/>
            <a:ext cx="284480" cy="528741"/>
          </a:xfrm>
          <a:custGeom>
            <a:avLst/>
            <a:gdLst>
              <a:gd name="connsiteX0" fmla="*/ 182880 w 284480"/>
              <a:gd name="connsiteY0" fmla="*/ 0 h 528741"/>
              <a:gd name="connsiteX1" fmla="*/ 152400 w 284480"/>
              <a:gd name="connsiteY1" fmla="*/ 50800 h 528741"/>
              <a:gd name="connsiteX2" fmla="*/ 121920 w 284480"/>
              <a:gd name="connsiteY2" fmla="*/ 60960 h 528741"/>
              <a:gd name="connsiteX3" fmla="*/ 91440 w 284480"/>
              <a:gd name="connsiteY3" fmla="*/ 111760 h 528741"/>
              <a:gd name="connsiteX4" fmla="*/ 71120 w 284480"/>
              <a:gd name="connsiteY4" fmla="*/ 142240 h 528741"/>
              <a:gd name="connsiteX5" fmla="*/ 50800 w 284480"/>
              <a:gd name="connsiteY5" fmla="*/ 233680 h 528741"/>
              <a:gd name="connsiteX6" fmla="*/ 30480 w 284480"/>
              <a:gd name="connsiteY6" fmla="*/ 284480 h 528741"/>
              <a:gd name="connsiteX7" fmla="*/ 10160 w 284480"/>
              <a:gd name="connsiteY7" fmla="*/ 375920 h 528741"/>
              <a:gd name="connsiteX8" fmla="*/ 0 w 284480"/>
              <a:gd name="connsiteY8" fmla="*/ 406400 h 528741"/>
              <a:gd name="connsiteX9" fmla="*/ 10160 w 284480"/>
              <a:gd name="connsiteY9" fmla="*/ 508000 h 528741"/>
              <a:gd name="connsiteX10" fmla="*/ 60960 w 284480"/>
              <a:gd name="connsiteY10" fmla="*/ 528320 h 528741"/>
              <a:gd name="connsiteX11" fmla="*/ 203200 w 284480"/>
              <a:gd name="connsiteY11" fmla="*/ 518160 h 528741"/>
              <a:gd name="connsiteX12" fmla="*/ 274320 w 284480"/>
              <a:gd name="connsiteY12" fmla="*/ 447040 h 528741"/>
              <a:gd name="connsiteX13" fmla="*/ 284480 w 284480"/>
              <a:gd name="connsiteY13" fmla="*/ 375920 h 528741"/>
              <a:gd name="connsiteX14" fmla="*/ 274320 w 284480"/>
              <a:gd name="connsiteY14" fmla="*/ 304800 h 528741"/>
              <a:gd name="connsiteX15" fmla="*/ 233680 w 284480"/>
              <a:gd name="connsiteY15" fmla="*/ 294640 h 528741"/>
              <a:gd name="connsiteX16" fmla="*/ 152400 w 284480"/>
              <a:gd name="connsiteY16" fmla="*/ 264160 h 528741"/>
              <a:gd name="connsiteX17" fmla="*/ 81280 w 284480"/>
              <a:gd name="connsiteY17" fmla="*/ 274320 h 528741"/>
              <a:gd name="connsiteX18" fmla="*/ 50800 w 284480"/>
              <a:gd name="connsiteY18" fmla="*/ 294640 h 528741"/>
              <a:gd name="connsiteX19" fmla="*/ 30480 w 284480"/>
              <a:gd name="connsiteY19" fmla="*/ 304800 h 52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4480" h="528741">
                <a:moveTo>
                  <a:pt x="182880" y="0"/>
                </a:moveTo>
                <a:cubicBezTo>
                  <a:pt x="172720" y="16933"/>
                  <a:pt x="166364" y="36836"/>
                  <a:pt x="152400" y="50800"/>
                </a:cubicBezTo>
                <a:cubicBezTo>
                  <a:pt x="144827" y="58373"/>
                  <a:pt x="129493" y="53387"/>
                  <a:pt x="121920" y="60960"/>
                </a:cubicBezTo>
                <a:cubicBezTo>
                  <a:pt x="107956" y="74924"/>
                  <a:pt x="101906" y="95014"/>
                  <a:pt x="91440" y="111760"/>
                </a:cubicBezTo>
                <a:cubicBezTo>
                  <a:pt x="84968" y="122115"/>
                  <a:pt x="77893" y="132080"/>
                  <a:pt x="71120" y="142240"/>
                </a:cubicBezTo>
                <a:cubicBezTo>
                  <a:pt x="67094" y="162371"/>
                  <a:pt x="57974" y="212158"/>
                  <a:pt x="50800" y="233680"/>
                </a:cubicBezTo>
                <a:cubicBezTo>
                  <a:pt x="45033" y="250982"/>
                  <a:pt x="35490" y="266944"/>
                  <a:pt x="30480" y="284480"/>
                </a:cubicBezTo>
                <a:cubicBezTo>
                  <a:pt x="21902" y="314502"/>
                  <a:pt x="17733" y="345629"/>
                  <a:pt x="10160" y="375920"/>
                </a:cubicBezTo>
                <a:cubicBezTo>
                  <a:pt x="7563" y="386310"/>
                  <a:pt x="3387" y="396240"/>
                  <a:pt x="0" y="406400"/>
                </a:cubicBezTo>
                <a:cubicBezTo>
                  <a:pt x="3387" y="440267"/>
                  <a:pt x="-5061" y="477558"/>
                  <a:pt x="10160" y="508000"/>
                </a:cubicBezTo>
                <a:cubicBezTo>
                  <a:pt x="18316" y="524312"/>
                  <a:pt x="42747" y="527361"/>
                  <a:pt x="60960" y="528320"/>
                </a:cubicBezTo>
                <a:cubicBezTo>
                  <a:pt x="108428" y="530818"/>
                  <a:pt x="155787" y="521547"/>
                  <a:pt x="203200" y="518160"/>
                </a:cubicBezTo>
                <a:cubicBezTo>
                  <a:pt x="233691" y="497833"/>
                  <a:pt x="258076" y="486026"/>
                  <a:pt x="274320" y="447040"/>
                </a:cubicBezTo>
                <a:cubicBezTo>
                  <a:pt x="283531" y="424935"/>
                  <a:pt x="281093" y="399627"/>
                  <a:pt x="284480" y="375920"/>
                </a:cubicBezTo>
                <a:cubicBezTo>
                  <a:pt x="281093" y="352213"/>
                  <a:pt x="287012" y="325107"/>
                  <a:pt x="274320" y="304800"/>
                </a:cubicBezTo>
                <a:cubicBezTo>
                  <a:pt x="266919" y="292959"/>
                  <a:pt x="247106" y="298476"/>
                  <a:pt x="233680" y="294640"/>
                </a:cubicBezTo>
                <a:cubicBezTo>
                  <a:pt x="205807" y="286676"/>
                  <a:pt x="179240" y="274896"/>
                  <a:pt x="152400" y="264160"/>
                </a:cubicBezTo>
                <a:cubicBezTo>
                  <a:pt x="128693" y="267547"/>
                  <a:pt x="104217" y="267439"/>
                  <a:pt x="81280" y="274320"/>
                </a:cubicBezTo>
                <a:cubicBezTo>
                  <a:pt x="69584" y="277829"/>
                  <a:pt x="61271" y="288358"/>
                  <a:pt x="50800" y="294640"/>
                </a:cubicBezTo>
                <a:cubicBezTo>
                  <a:pt x="44306" y="298536"/>
                  <a:pt x="37253" y="301413"/>
                  <a:pt x="30480" y="304800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1BB3C1-E42F-4E7E-9D06-4292FE7A826D}"/>
              </a:ext>
            </a:extLst>
          </p:cNvPr>
          <p:cNvSpPr/>
          <p:nvPr/>
        </p:nvSpPr>
        <p:spPr>
          <a:xfrm>
            <a:off x="7503736" y="2761111"/>
            <a:ext cx="216817" cy="216816"/>
          </a:xfrm>
          <a:custGeom>
            <a:avLst/>
            <a:gdLst>
              <a:gd name="connsiteX0" fmla="*/ 0 w 216817"/>
              <a:gd name="connsiteY0" fmla="*/ 0 h 216816"/>
              <a:gd name="connsiteX1" fmla="*/ 103695 w 216817"/>
              <a:gd name="connsiteY1" fmla="*/ 94268 h 216816"/>
              <a:gd name="connsiteX2" fmla="*/ 113122 w 216817"/>
              <a:gd name="connsiteY2" fmla="*/ 122548 h 216816"/>
              <a:gd name="connsiteX3" fmla="*/ 141402 w 216817"/>
              <a:gd name="connsiteY3" fmla="*/ 141402 h 216816"/>
              <a:gd name="connsiteX4" fmla="*/ 197963 w 216817"/>
              <a:gd name="connsiteY4" fmla="*/ 188536 h 216816"/>
              <a:gd name="connsiteX5" fmla="*/ 216817 w 216817"/>
              <a:gd name="connsiteY5" fmla="*/ 216816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817" h="216816">
                <a:moveTo>
                  <a:pt x="0" y="0"/>
                </a:moveTo>
                <a:cubicBezTo>
                  <a:pt x="58286" y="34971"/>
                  <a:pt x="56857" y="27356"/>
                  <a:pt x="103695" y="94268"/>
                </a:cubicBezTo>
                <a:cubicBezTo>
                  <a:pt x="109393" y="102408"/>
                  <a:pt x="106915" y="114789"/>
                  <a:pt x="113122" y="122548"/>
                </a:cubicBezTo>
                <a:cubicBezTo>
                  <a:pt x="120200" y="131395"/>
                  <a:pt x="132698" y="134149"/>
                  <a:pt x="141402" y="141402"/>
                </a:cubicBezTo>
                <a:cubicBezTo>
                  <a:pt x="213985" y="201888"/>
                  <a:pt x="127749" y="141725"/>
                  <a:pt x="197963" y="188536"/>
                </a:cubicBezTo>
                <a:lnTo>
                  <a:pt x="216817" y="21681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65BE81E-4732-4934-BF24-29A8479D61DA}"/>
              </a:ext>
            </a:extLst>
          </p:cNvPr>
          <p:cNvSpPr/>
          <p:nvPr/>
        </p:nvSpPr>
        <p:spPr>
          <a:xfrm>
            <a:off x="7513163" y="2770538"/>
            <a:ext cx="207390" cy="216816"/>
          </a:xfrm>
          <a:custGeom>
            <a:avLst/>
            <a:gdLst>
              <a:gd name="connsiteX0" fmla="*/ 0 w 207390"/>
              <a:gd name="connsiteY0" fmla="*/ 216816 h 216816"/>
              <a:gd name="connsiteX1" fmla="*/ 65987 w 207390"/>
              <a:gd name="connsiteY1" fmla="*/ 131975 h 216816"/>
              <a:gd name="connsiteX2" fmla="*/ 113121 w 207390"/>
              <a:gd name="connsiteY2" fmla="*/ 84841 h 216816"/>
              <a:gd name="connsiteX3" fmla="*/ 131975 w 207390"/>
              <a:gd name="connsiteY3" fmla="*/ 56561 h 216816"/>
              <a:gd name="connsiteX4" fmla="*/ 188536 w 207390"/>
              <a:gd name="connsiteY4" fmla="*/ 28280 h 216816"/>
              <a:gd name="connsiteX5" fmla="*/ 207390 w 207390"/>
              <a:gd name="connsiteY5" fmla="*/ 0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390" h="216816">
                <a:moveTo>
                  <a:pt x="0" y="216816"/>
                </a:moveTo>
                <a:cubicBezTo>
                  <a:pt x="54830" y="125432"/>
                  <a:pt x="-1561" y="210780"/>
                  <a:pt x="65987" y="131975"/>
                </a:cubicBezTo>
                <a:cubicBezTo>
                  <a:pt x="107884" y="83096"/>
                  <a:pt x="58656" y="121152"/>
                  <a:pt x="113121" y="84841"/>
                </a:cubicBezTo>
                <a:cubicBezTo>
                  <a:pt x="119406" y="75414"/>
                  <a:pt x="123964" y="64572"/>
                  <a:pt x="131975" y="56561"/>
                </a:cubicBezTo>
                <a:cubicBezTo>
                  <a:pt x="150250" y="38287"/>
                  <a:pt x="165535" y="35947"/>
                  <a:pt x="188536" y="28280"/>
                </a:cubicBezTo>
                <a:lnTo>
                  <a:pt x="20739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185BBE9-402F-4D8E-BF48-B3F5309747ED}"/>
              </a:ext>
            </a:extLst>
          </p:cNvPr>
          <p:cNvSpPr/>
          <p:nvPr/>
        </p:nvSpPr>
        <p:spPr>
          <a:xfrm>
            <a:off x="7918515" y="3685880"/>
            <a:ext cx="226703" cy="254524"/>
          </a:xfrm>
          <a:custGeom>
            <a:avLst/>
            <a:gdLst>
              <a:gd name="connsiteX0" fmla="*/ 0 w 226703"/>
              <a:gd name="connsiteY0" fmla="*/ 254524 h 254524"/>
              <a:gd name="connsiteX1" fmla="*/ 47134 w 226703"/>
              <a:gd name="connsiteY1" fmla="*/ 216817 h 254524"/>
              <a:gd name="connsiteX2" fmla="*/ 141403 w 226703"/>
              <a:gd name="connsiteY2" fmla="*/ 160256 h 254524"/>
              <a:gd name="connsiteX3" fmla="*/ 197963 w 226703"/>
              <a:gd name="connsiteY3" fmla="*/ 103695 h 254524"/>
              <a:gd name="connsiteX4" fmla="*/ 226244 w 226703"/>
              <a:gd name="connsiteY4" fmla="*/ 18854 h 254524"/>
              <a:gd name="connsiteX5" fmla="*/ 226244 w 226703"/>
              <a:gd name="connsiteY5" fmla="*/ 0 h 25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03" h="254524">
                <a:moveTo>
                  <a:pt x="0" y="254524"/>
                </a:moveTo>
                <a:cubicBezTo>
                  <a:pt x="15711" y="241955"/>
                  <a:pt x="29881" y="227169"/>
                  <a:pt x="47134" y="216817"/>
                </a:cubicBezTo>
                <a:cubicBezTo>
                  <a:pt x="137620" y="162526"/>
                  <a:pt x="51723" y="241784"/>
                  <a:pt x="141403" y="160256"/>
                </a:cubicBezTo>
                <a:cubicBezTo>
                  <a:pt x="161132" y="142321"/>
                  <a:pt x="197963" y="103695"/>
                  <a:pt x="197963" y="103695"/>
                </a:cubicBezTo>
                <a:cubicBezTo>
                  <a:pt x="211530" y="69779"/>
                  <a:pt x="220445" y="53647"/>
                  <a:pt x="226244" y="18854"/>
                </a:cubicBezTo>
                <a:cubicBezTo>
                  <a:pt x="227277" y="12655"/>
                  <a:pt x="226244" y="6285"/>
                  <a:pt x="22624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6ABD4B-E3BB-4408-8C99-A9A64B040A72}"/>
              </a:ext>
            </a:extLst>
          </p:cNvPr>
          <p:cNvSpPr/>
          <p:nvPr/>
        </p:nvSpPr>
        <p:spPr>
          <a:xfrm>
            <a:off x="7918515" y="3780148"/>
            <a:ext cx="235671" cy="169683"/>
          </a:xfrm>
          <a:custGeom>
            <a:avLst/>
            <a:gdLst>
              <a:gd name="connsiteX0" fmla="*/ 0 w 235671"/>
              <a:gd name="connsiteY0" fmla="*/ 0 h 169683"/>
              <a:gd name="connsiteX1" fmla="*/ 47134 w 235671"/>
              <a:gd name="connsiteY1" fmla="*/ 47134 h 169683"/>
              <a:gd name="connsiteX2" fmla="*/ 84842 w 235671"/>
              <a:gd name="connsiteY2" fmla="*/ 56561 h 169683"/>
              <a:gd name="connsiteX3" fmla="*/ 113122 w 235671"/>
              <a:gd name="connsiteY3" fmla="*/ 75415 h 169683"/>
              <a:gd name="connsiteX4" fmla="*/ 179110 w 235671"/>
              <a:gd name="connsiteY4" fmla="*/ 103695 h 169683"/>
              <a:gd name="connsiteX5" fmla="*/ 207390 w 235671"/>
              <a:gd name="connsiteY5" fmla="*/ 122549 h 169683"/>
              <a:gd name="connsiteX6" fmla="*/ 235671 w 235671"/>
              <a:gd name="connsiteY6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71" h="169683">
                <a:moveTo>
                  <a:pt x="0" y="0"/>
                </a:moveTo>
                <a:cubicBezTo>
                  <a:pt x="15711" y="15711"/>
                  <a:pt x="28646" y="34809"/>
                  <a:pt x="47134" y="47134"/>
                </a:cubicBezTo>
                <a:cubicBezTo>
                  <a:pt x="57914" y="54321"/>
                  <a:pt x="72933" y="51457"/>
                  <a:pt x="84842" y="56561"/>
                </a:cubicBezTo>
                <a:cubicBezTo>
                  <a:pt x="95255" y="61024"/>
                  <a:pt x="103285" y="69794"/>
                  <a:pt x="113122" y="75415"/>
                </a:cubicBezTo>
                <a:cubicBezTo>
                  <a:pt x="145736" y="94051"/>
                  <a:pt x="147384" y="93120"/>
                  <a:pt x="179110" y="103695"/>
                </a:cubicBezTo>
                <a:cubicBezTo>
                  <a:pt x="188537" y="109980"/>
                  <a:pt x="199379" y="114538"/>
                  <a:pt x="207390" y="122549"/>
                </a:cubicBezTo>
                <a:cubicBezTo>
                  <a:pt x="218767" y="133926"/>
                  <a:pt x="228232" y="154804"/>
                  <a:pt x="235671" y="1696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EF6CA93-7B86-4227-8704-3E65167ED9E8}"/>
              </a:ext>
            </a:extLst>
          </p:cNvPr>
          <p:cNvSpPr/>
          <p:nvPr/>
        </p:nvSpPr>
        <p:spPr>
          <a:xfrm>
            <a:off x="7409468" y="4656841"/>
            <a:ext cx="311085" cy="395926"/>
          </a:xfrm>
          <a:custGeom>
            <a:avLst/>
            <a:gdLst>
              <a:gd name="connsiteX0" fmla="*/ 0 w 311085"/>
              <a:gd name="connsiteY0" fmla="*/ 395926 h 395926"/>
              <a:gd name="connsiteX1" fmla="*/ 103695 w 311085"/>
              <a:gd name="connsiteY1" fmla="*/ 282804 h 395926"/>
              <a:gd name="connsiteX2" fmla="*/ 197963 w 311085"/>
              <a:gd name="connsiteY2" fmla="*/ 188536 h 395926"/>
              <a:gd name="connsiteX3" fmla="*/ 216817 w 311085"/>
              <a:gd name="connsiteY3" fmla="*/ 141402 h 395926"/>
              <a:gd name="connsiteX4" fmla="*/ 226243 w 311085"/>
              <a:gd name="connsiteY4" fmla="*/ 103695 h 395926"/>
              <a:gd name="connsiteX5" fmla="*/ 254524 w 311085"/>
              <a:gd name="connsiteY5" fmla="*/ 75415 h 395926"/>
              <a:gd name="connsiteX6" fmla="*/ 273377 w 311085"/>
              <a:gd name="connsiteY6" fmla="*/ 37707 h 395926"/>
              <a:gd name="connsiteX7" fmla="*/ 301658 w 311085"/>
              <a:gd name="connsiteY7" fmla="*/ 9427 h 395926"/>
              <a:gd name="connsiteX8" fmla="*/ 311085 w 311085"/>
              <a:gd name="connsiteY8" fmla="*/ 0 h 3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085" h="395926">
                <a:moveTo>
                  <a:pt x="0" y="395926"/>
                </a:moveTo>
                <a:cubicBezTo>
                  <a:pt x="77889" y="298564"/>
                  <a:pt x="-8601" y="403120"/>
                  <a:pt x="103695" y="282804"/>
                </a:cubicBezTo>
                <a:cubicBezTo>
                  <a:pt x="190105" y="190222"/>
                  <a:pt x="137494" y="228850"/>
                  <a:pt x="197963" y="188536"/>
                </a:cubicBezTo>
                <a:cubicBezTo>
                  <a:pt x="204248" y="172825"/>
                  <a:pt x="211466" y="157455"/>
                  <a:pt x="216817" y="141402"/>
                </a:cubicBezTo>
                <a:cubicBezTo>
                  <a:pt x="220914" y="129111"/>
                  <a:pt x="219815" y="114944"/>
                  <a:pt x="226243" y="103695"/>
                </a:cubicBezTo>
                <a:cubicBezTo>
                  <a:pt x="232857" y="92120"/>
                  <a:pt x="245097" y="84842"/>
                  <a:pt x="254524" y="75415"/>
                </a:cubicBezTo>
                <a:cubicBezTo>
                  <a:pt x="260808" y="62846"/>
                  <a:pt x="265209" y="49142"/>
                  <a:pt x="273377" y="37707"/>
                </a:cubicBezTo>
                <a:cubicBezTo>
                  <a:pt x="281126" y="26859"/>
                  <a:pt x="292231" y="18854"/>
                  <a:pt x="301658" y="9427"/>
                </a:cubicBezTo>
                <a:lnTo>
                  <a:pt x="311085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0F7E2CE-5FB5-486A-AFBD-F06795681D7F}"/>
              </a:ext>
            </a:extLst>
          </p:cNvPr>
          <p:cNvSpPr/>
          <p:nvPr/>
        </p:nvSpPr>
        <p:spPr>
          <a:xfrm>
            <a:off x="7343480" y="4769963"/>
            <a:ext cx="461914" cy="273377"/>
          </a:xfrm>
          <a:custGeom>
            <a:avLst/>
            <a:gdLst>
              <a:gd name="connsiteX0" fmla="*/ 0 w 461914"/>
              <a:gd name="connsiteY0" fmla="*/ 0 h 273377"/>
              <a:gd name="connsiteX1" fmla="*/ 75415 w 461914"/>
              <a:gd name="connsiteY1" fmla="*/ 65988 h 273377"/>
              <a:gd name="connsiteX2" fmla="*/ 113122 w 461914"/>
              <a:gd name="connsiteY2" fmla="*/ 103695 h 273377"/>
              <a:gd name="connsiteX3" fmla="*/ 160256 w 461914"/>
              <a:gd name="connsiteY3" fmla="*/ 122548 h 273377"/>
              <a:gd name="connsiteX4" fmla="*/ 188536 w 461914"/>
              <a:gd name="connsiteY4" fmla="*/ 141402 h 273377"/>
              <a:gd name="connsiteX5" fmla="*/ 216817 w 461914"/>
              <a:gd name="connsiteY5" fmla="*/ 150829 h 273377"/>
              <a:gd name="connsiteX6" fmla="*/ 245097 w 461914"/>
              <a:gd name="connsiteY6" fmla="*/ 169682 h 273377"/>
              <a:gd name="connsiteX7" fmla="*/ 273378 w 461914"/>
              <a:gd name="connsiteY7" fmla="*/ 179109 h 273377"/>
              <a:gd name="connsiteX8" fmla="*/ 367646 w 461914"/>
              <a:gd name="connsiteY8" fmla="*/ 197963 h 273377"/>
              <a:gd name="connsiteX9" fmla="*/ 395926 w 461914"/>
              <a:gd name="connsiteY9" fmla="*/ 216816 h 273377"/>
              <a:gd name="connsiteX10" fmla="*/ 424207 w 461914"/>
              <a:gd name="connsiteY10" fmla="*/ 226243 h 273377"/>
              <a:gd name="connsiteX11" fmla="*/ 461914 w 461914"/>
              <a:gd name="connsiteY11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1914" h="273377">
                <a:moveTo>
                  <a:pt x="0" y="0"/>
                </a:moveTo>
                <a:cubicBezTo>
                  <a:pt x="25138" y="21996"/>
                  <a:pt x="50792" y="43417"/>
                  <a:pt x="75415" y="65988"/>
                </a:cubicBezTo>
                <a:cubicBezTo>
                  <a:pt x="88518" y="77999"/>
                  <a:pt x="98332" y="93835"/>
                  <a:pt x="113122" y="103695"/>
                </a:cubicBezTo>
                <a:cubicBezTo>
                  <a:pt x="127202" y="113081"/>
                  <a:pt x="145121" y="114980"/>
                  <a:pt x="160256" y="122548"/>
                </a:cubicBezTo>
                <a:cubicBezTo>
                  <a:pt x="170389" y="127615"/>
                  <a:pt x="178403" y="136335"/>
                  <a:pt x="188536" y="141402"/>
                </a:cubicBezTo>
                <a:cubicBezTo>
                  <a:pt x="197424" y="145846"/>
                  <a:pt x="207929" y="146385"/>
                  <a:pt x="216817" y="150829"/>
                </a:cubicBezTo>
                <a:cubicBezTo>
                  <a:pt x="226950" y="155896"/>
                  <a:pt x="234964" y="164615"/>
                  <a:pt x="245097" y="169682"/>
                </a:cubicBezTo>
                <a:cubicBezTo>
                  <a:pt x="253985" y="174126"/>
                  <a:pt x="263696" y="176875"/>
                  <a:pt x="273378" y="179109"/>
                </a:cubicBezTo>
                <a:cubicBezTo>
                  <a:pt x="304602" y="186315"/>
                  <a:pt x="367646" y="197963"/>
                  <a:pt x="367646" y="197963"/>
                </a:cubicBezTo>
                <a:cubicBezTo>
                  <a:pt x="377073" y="204247"/>
                  <a:pt x="385793" y="211749"/>
                  <a:pt x="395926" y="216816"/>
                </a:cubicBezTo>
                <a:cubicBezTo>
                  <a:pt x="404814" y="221260"/>
                  <a:pt x="415939" y="220731"/>
                  <a:pt x="424207" y="226243"/>
                </a:cubicBezTo>
                <a:cubicBezTo>
                  <a:pt x="449142" y="242866"/>
                  <a:pt x="450906" y="251362"/>
                  <a:pt x="461914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772E9C4-80CE-449D-B84F-F4D09EFBE38C}"/>
              </a:ext>
            </a:extLst>
          </p:cNvPr>
          <p:cNvSpPr/>
          <p:nvPr/>
        </p:nvSpPr>
        <p:spPr>
          <a:xfrm>
            <a:off x="9610123" y="3674044"/>
            <a:ext cx="301658" cy="339365"/>
          </a:xfrm>
          <a:custGeom>
            <a:avLst/>
            <a:gdLst>
              <a:gd name="connsiteX0" fmla="*/ 0 w 301658"/>
              <a:gd name="connsiteY0" fmla="*/ 339365 h 339365"/>
              <a:gd name="connsiteX1" fmla="*/ 9427 w 301658"/>
              <a:gd name="connsiteY1" fmla="*/ 292231 h 339365"/>
              <a:gd name="connsiteX2" fmla="*/ 84842 w 301658"/>
              <a:gd name="connsiteY2" fmla="*/ 216816 h 339365"/>
              <a:gd name="connsiteX3" fmla="*/ 131976 w 301658"/>
              <a:gd name="connsiteY3" fmla="*/ 160255 h 339365"/>
              <a:gd name="connsiteX4" fmla="*/ 179110 w 301658"/>
              <a:gd name="connsiteY4" fmla="*/ 131975 h 339365"/>
              <a:gd name="connsiteX5" fmla="*/ 245097 w 301658"/>
              <a:gd name="connsiteY5" fmla="*/ 75414 h 339365"/>
              <a:gd name="connsiteX6" fmla="*/ 263951 w 301658"/>
              <a:gd name="connsiteY6" fmla="*/ 47134 h 339365"/>
              <a:gd name="connsiteX7" fmla="*/ 301658 w 301658"/>
              <a:gd name="connsiteY7" fmla="*/ 0 h 33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58" h="339365">
                <a:moveTo>
                  <a:pt x="0" y="339365"/>
                </a:moveTo>
                <a:cubicBezTo>
                  <a:pt x="3142" y="323654"/>
                  <a:pt x="2920" y="306872"/>
                  <a:pt x="9427" y="292231"/>
                </a:cubicBezTo>
                <a:cubicBezTo>
                  <a:pt x="27609" y="251323"/>
                  <a:pt x="53833" y="247825"/>
                  <a:pt x="84842" y="216816"/>
                </a:cubicBezTo>
                <a:cubicBezTo>
                  <a:pt x="102196" y="199462"/>
                  <a:pt x="113734" y="176673"/>
                  <a:pt x="131976" y="160255"/>
                </a:cubicBezTo>
                <a:cubicBezTo>
                  <a:pt x="145595" y="147998"/>
                  <a:pt x="164647" y="143224"/>
                  <a:pt x="179110" y="131975"/>
                </a:cubicBezTo>
                <a:cubicBezTo>
                  <a:pt x="316291" y="25280"/>
                  <a:pt x="143731" y="142994"/>
                  <a:pt x="245097" y="75414"/>
                </a:cubicBezTo>
                <a:cubicBezTo>
                  <a:pt x="251382" y="65987"/>
                  <a:pt x="256698" y="55838"/>
                  <a:pt x="263951" y="47134"/>
                </a:cubicBezTo>
                <a:cubicBezTo>
                  <a:pt x="305511" y="-2738"/>
                  <a:pt x="281888" y="39538"/>
                  <a:pt x="30165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D7BE03-80F6-4A8A-8220-5A4945A92B27}"/>
              </a:ext>
            </a:extLst>
          </p:cNvPr>
          <p:cNvSpPr/>
          <p:nvPr/>
        </p:nvSpPr>
        <p:spPr>
          <a:xfrm>
            <a:off x="9610123" y="3758885"/>
            <a:ext cx="367646" cy="273377"/>
          </a:xfrm>
          <a:custGeom>
            <a:avLst/>
            <a:gdLst>
              <a:gd name="connsiteX0" fmla="*/ 0 w 367646"/>
              <a:gd name="connsiteY0" fmla="*/ 0 h 273377"/>
              <a:gd name="connsiteX1" fmla="*/ 65988 w 367646"/>
              <a:gd name="connsiteY1" fmla="*/ 84841 h 273377"/>
              <a:gd name="connsiteX2" fmla="*/ 94268 w 367646"/>
              <a:gd name="connsiteY2" fmla="*/ 94268 h 273377"/>
              <a:gd name="connsiteX3" fmla="*/ 122549 w 367646"/>
              <a:gd name="connsiteY3" fmla="*/ 122549 h 273377"/>
              <a:gd name="connsiteX4" fmla="*/ 169683 w 367646"/>
              <a:gd name="connsiteY4" fmla="*/ 131975 h 273377"/>
              <a:gd name="connsiteX5" fmla="*/ 197963 w 367646"/>
              <a:gd name="connsiteY5" fmla="*/ 150829 h 273377"/>
              <a:gd name="connsiteX6" fmla="*/ 216817 w 367646"/>
              <a:gd name="connsiteY6" fmla="*/ 188536 h 273377"/>
              <a:gd name="connsiteX7" fmla="*/ 292231 w 367646"/>
              <a:gd name="connsiteY7" fmla="*/ 226243 h 273377"/>
              <a:gd name="connsiteX8" fmla="*/ 320512 w 367646"/>
              <a:gd name="connsiteY8" fmla="*/ 245097 h 273377"/>
              <a:gd name="connsiteX9" fmla="*/ 367646 w 367646"/>
              <a:gd name="connsiteY9" fmla="*/ 273377 h 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46" h="273377">
                <a:moveTo>
                  <a:pt x="0" y="0"/>
                </a:moveTo>
                <a:cubicBezTo>
                  <a:pt x="21759" y="36265"/>
                  <a:pt x="30524" y="59510"/>
                  <a:pt x="65988" y="84841"/>
                </a:cubicBezTo>
                <a:cubicBezTo>
                  <a:pt x="74074" y="90617"/>
                  <a:pt x="84841" y="91126"/>
                  <a:pt x="94268" y="94268"/>
                </a:cubicBezTo>
                <a:cubicBezTo>
                  <a:pt x="103695" y="103695"/>
                  <a:pt x="110625" y="116587"/>
                  <a:pt x="122549" y="122549"/>
                </a:cubicBezTo>
                <a:cubicBezTo>
                  <a:pt x="136880" y="129714"/>
                  <a:pt x="154681" y="126349"/>
                  <a:pt x="169683" y="131975"/>
                </a:cubicBezTo>
                <a:cubicBezTo>
                  <a:pt x="180291" y="135953"/>
                  <a:pt x="188536" y="144544"/>
                  <a:pt x="197963" y="150829"/>
                </a:cubicBezTo>
                <a:cubicBezTo>
                  <a:pt x="204248" y="163398"/>
                  <a:pt x="205844" y="179757"/>
                  <a:pt x="216817" y="188536"/>
                </a:cubicBezTo>
                <a:cubicBezTo>
                  <a:pt x="238763" y="206093"/>
                  <a:pt x="268846" y="210653"/>
                  <a:pt x="292231" y="226243"/>
                </a:cubicBezTo>
                <a:cubicBezTo>
                  <a:pt x="301658" y="232528"/>
                  <a:pt x="310378" y="240030"/>
                  <a:pt x="320512" y="245097"/>
                </a:cubicBezTo>
                <a:cubicBezTo>
                  <a:pt x="369462" y="269572"/>
                  <a:pt x="330819" y="236552"/>
                  <a:pt x="367646" y="2733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95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1653590-FF14-4B0D-A299-B2A04B67BD04}"/>
              </a:ext>
            </a:extLst>
          </p:cNvPr>
          <p:cNvSpPr txBox="1"/>
          <p:nvPr/>
        </p:nvSpPr>
        <p:spPr>
          <a:xfrm>
            <a:off x="9281716" y="5405569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1E6C9-806B-4840-A2F0-4B1844E5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85BD-A6A6-4FEA-996A-3CEF9DEB6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Can then represent an image of any size </a:t>
            </a:r>
            <a:r>
              <a:rPr lang="en-GB" i="1" dirty="0"/>
              <a:t>and from any class</a:t>
            </a:r>
            <a:r>
              <a:rPr lang="en-GB" dirty="0"/>
              <a:t> with a histogram showing the fraction of patches in each cluster…</a:t>
            </a:r>
          </a:p>
          <a:p>
            <a:r>
              <a:rPr lang="en-GB" dirty="0"/>
              <a:t>…Nice because images of different sizes </a:t>
            </a:r>
            <a:r>
              <a:rPr lang="en-GB" i="1" dirty="0"/>
              <a:t>and from different classes</a:t>
            </a:r>
            <a:r>
              <a:rPr lang="en-GB" dirty="0"/>
              <a:t> now live in the same feature space…</a:t>
            </a:r>
          </a:p>
          <a:p>
            <a:r>
              <a:rPr lang="en-GB" dirty="0"/>
              <a:t>Here a 6D space…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3E3AA-B956-44C5-BA50-273BD0EB86B8}"/>
              </a:ext>
            </a:extLst>
          </p:cNvPr>
          <p:cNvSpPr txBox="1"/>
          <p:nvPr/>
        </p:nvSpPr>
        <p:spPr>
          <a:xfrm>
            <a:off x="9286127" y="2973752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9E97A-B9FD-4B31-A10C-9E8DAE02BFC7}"/>
              </a:ext>
            </a:extLst>
          </p:cNvPr>
          <p:cNvCxnSpPr/>
          <p:nvPr/>
        </p:nvCxnSpPr>
        <p:spPr>
          <a:xfrm flipV="1">
            <a:off x="9198347" y="415324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A61819-9272-45EE-8508-F8A69ED1F687}"/>
              </a:ext>
            </a:extLst>
          </p:cNvPr>
          <p:cNvCxnSpPr>
            <a:cxnSpLocks/>
          </p:cNvCxnSpPr>
          <p:nvPr/>
        </p:nvCxnSpPr>
        <p:spPr>
          <a:xfrm flipV="1">
            <a:off x="9198347" y="5407886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75059-942D-441C-BA09-70A61F21D278}"/>
              </a:ext>
            </a:extLst>
          </p:cNvPr>
          <p:cNvCxnSpPr/>
          <p:nvPr/>
        </p:nvCxnSpPr>
        <p:spPr>
          <a:xfrm flipV="1">
            <a:off x="9198347" y="1720534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9D8A-71A1-4F16-8F8C-3BDFE7858C22}"/>
              </a:ext>
            </a:extLst>
          </p:cNvPr>
          <p:cNvCxnSpPr>
            <a:cxnSpLocks/>
          </p:cNvCxnSpPr>
          <p:nvPr/>
        </p:nvCxnSpPr>
        <p:spPr>
          <a:xfrm flipV="1">
            <a:off x="9198347" y="2975175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12E84-783D-445E-9EC2-A5DB8E939356}"/>
              </a:ext>
            </a:extLst>
          </p:cNvPr>
          <p:cNvSpPr/>
          <p:nvPr/>
        </p:nvSpPr>
        <p:spPr>
          <a:xfrm>
            <a:off x="9632470" y="2158093"/>
            <a:ext cx="179017" cy="8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2E572D-4F67-4526-B156-35BCEC181F5B}"/>
              </a:ext>
            </a:extLst>
          </p:cNvPr>
          <p:cNvSpPr/>
          <p:nvPr/>
        </p:nvSpPr>
        <p:spPr>
          <a:xfrm>
            <a:off x="10908877" y="2564493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BE6D60-1678-4234-818C-4F652AFB2F1B}"/>
              </a:ext>
            </a:extLst>
          </p:cNvPr>
          <p:cNvSpPr txBox="1"/>
          <p:nvPr/>
        </p:nvSpPr>
        <p:spPr>
          <a:xfrm rot="16200000">
            <a:off x="7997265" y="2186615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74FC19-BD0B-4E6E-8B18-6B7DDDA86A7B}"/>
              </a:ext>
            </a:extLst>
          </p:cNvPr>
          <p:cNvSpPr txBox="1"/>
          <p:nvPr/>
        </p:nvSpPr>
        <p:spPr>
          <a:xfrm rot="16200000">
            <a:off x="7984682" y="4611288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pic>
        <p:nvPicPr>
          <p:cNvPr id="37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E4CE9DCC-98FE-4706-9E06-456854C6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1" y="2206531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0E07A8-D8C4-4D40-8DA1-0B60DCFAA991}"/>
              </a:ext>
            </a:extLst>
          </p:cNvPr>
          <p:cNvSpPr/>
          <p:nvPr/>
        </p:nvSpPr>
        <p:spPr>
          <a:xfrm>
            <a:off x="10590378" y="2280515"/>
            <a:ext cx="179017" cy="69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8F22EC-1544-46DE-9F08-90021D1AAB55}"/>
              </a:ext>
            </a:extLst>
          </p:cNvPr>
          <p:cNvSpPr/>
          <p:nvPr/>
        </p:nvSpPr>
        <p:spPr>
          <a:xfrm>
            <a:off x="9327670" y="4473964"/>
            <a:ext cx="179017" cy="9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DED56-1EE8-4485-97CA-7820AA15B956}"/>
              </a:ext>
            </a:extLst>
          </p:cNvPr>
          <p:cNvSpPr/>
          <p:nvPr/>
        </p:nvSpPr>
        <p:spPr>
          <a:xfrm>
            <a:off x="9940808" y="4858007"/>
            <a:ext cx="180000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4B0482-F475-4601-8678-AEB826052212}"/>
              </a:ext>
            </a:extLst>
          </p:cNvPr>
          <p:cNvSpPr/>
          <p:nvPr/>
        </p:nvSpPr>
        <p:spPr>
          <a:xfrm>
            <a:off x="10265258" y="4642107"/>
            <a:ext cx="179017" cy="76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DD9138-F7E2-4948-8DBA-6164EE0338CB}"/>
              </a:ext>
            </a:extLst>
          </p:cNvPr>
          <p:cNvSpPr/>
          <p:nvPr/>
        </p:nvSpPr>
        <p:spPr>
          <a:xfrm>
            <a:off x="10573597" y="4858775"/>
            <a:ext cx="179017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22EC84-8559-4D5D-964A-5A0FA52F7059}"/>
              </a:ext>
            </a:extLst>
          </p:cNvPr>
          <p:cNvSpPr/>
          <p:nvPr/>
        </p:nvSpPr>
        <p:spPr>
          <a:xfrm>
            <a:off x="9331585" y="2908961"/>
            <a:ext cx="17901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5188B9-E05D-4E47-BA84-94CA4A482676}"/>
              </a:ext>
            </a:extLst>
          </p:cNvPr>
          <p:cNvSpPr/>
          <p:nvPr/>
        </p:nvSpPr>
        <p:spPr>
          <a:xfrm>
            <a:off x="10272712" y="2939441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9EB000-FBCF-40F6-9B36-A99120A8A800}"/>
              </a:ext>
            </a:extLst>
          </p:cNvPr>
          <p:cNvSpPr/>
          <p:nvPr/>
        </p:nvSpPr>
        <p:spPr>
          <a:xfrm>
            <a:off x="9961129" y="2448155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vision.caltech.edu/Image_Datasets/Caltech256/images/004.baseball-bat/004_0024.jpg">
            <a:extLst>
              <a:ext uri="{FF2B5EF4-FFF2-40B4-BE49-F238E27FC236}">
                <a16:creationId xmlns:a16="http://schemas.microsoft.com/office/drawing/2014/main" id="{8B730981-E51C-477C-8CDA-401D68A6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28" y="4304845"/>
            <a:ext cx="895032" cy="10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661525A-1F78-45F9-B0AF-98B81A749607}"/>
              </a:ext>
            </a:extLst>
          </p:cNvPr>
          <p:cNvSpPr/>
          <p:nvPr/>
        </p:nvSpPr>
        <p:spPr>
          <a:xfrm>
            <a:off x="963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CFA2A4-C139-4F74-8C1E-B589FFCCFABE}"/>
              </a:ext>
            </a:extLst>
          </p:cNvPr>
          <p:cNvSpPr/>
          <p:nvPr/>
        </p:nvSpPr>
        <p:spPr>
          <a:xfrm>
            <a:off x="1090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91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60-76D6-403D-A251-35D349C8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C96-80A2-4DB3-AA50-39F1D61A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Pretty much all patch-based representations work with these local gradients (HOG, SIFT, …, etc.)</a:t>
            </a:r>
          </a:p>
          <a:p>
            <a:r>
              <a:rPr lang="en-GB" dirty="0"/>
              <a:t>They all then try to compress them down into a more compact representation (e.g., averaging to give fewer numbers)…</a:t>
            </a:r>
          </a:p>
          <a:p>
            <a:r>
              <a:rPr lang="en-GB" dirty="0"/>
              <a:t>And try to store them in such a way that they are insensitive to things like lighting changes (e.g., normalising gradients across patches)…</a:t>
            </a:r>
          </a:p>
          <a:p>
            <a:endParaRPr lang="en-GB" dirty="0"/>
          </a:p>
          <a:p>
            <a:r>
              <a:rPr lang="en-GB" dirty="0"/>
              <a:t>They each have a slightly different approach…</a:t>
            </a:r>
          </a:p>
          <a:p>
            <a:r>
              <a:rPr lang="en-GB" dirty="0"/>
              <a:t>…But let’s look at a step that’s common to most</a:t>
            </a:r>
          </a:p>
        </p:txBody>
      </p:sp>
    </p:spTree>
    <p:extLst>
      <p:ext uri="{BB962C8B-B14F-4D97-AF65-F5344CB8AC3E}">
        <p14:creationId xmlns:p14="http://schemas.microsoft.com/office/powerpoint/2010/main" val="269997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1653590-FF14-4B0D-A299-B2A04B67BD04}"/>
              </a:ext>
            </a:extLst>
          </p:cNvPr>
          <p:cNvSpPr txBox="1"/>
          <p:nvPr/>
        </p:nvSpPr>
        <p:spPr>
          <a:xfrm>
            <a:off x="9281716" y="5405569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1E6C9-806B-4840-A2F0-4B1844E5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85BD-A6A6-4FEA-996A-3CEF9DEB6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then represent an image of any size </a:t>
            </a:r>
            <a:r>
              <a:rPr lang="en-GB" i="1" dirty="0"/>
              <a:t>and from any class</a:t>
            </a:r>
            <a:r>
              <a:rPr lang="en-GB" dirty="0"/>
              <a:t> with a histogram showing the fraction of patches in each cluster…</a:t>
            </a:r>
          </a:p>
          <a:p>
            <a:r>
              <a:rPr lang="en-GB" dirty="0"/>
              <a:t>…Nice because images of different sizes </a:t>
            </a:r>
            <a:r>
              <a:rPr lang="en-GB" i="1" dirty="0"/>
              <a:t>and from different classes</a:t>
            </a:r>
            <a:r>
              <a:rPr lang="en-GB" dirty="0"/>
              <a:t> now live in the same feature space…</a:t>
            </a:r>
          </a:p>
          <a:p>
            <a:r>
              <a:rPr lang="en-GB" dirty="0"/>
              <a:t>Here a 6D space… where different classes are distinctive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3E3AA-B956-44C5-BA50-273BD0EB86B8}"/>
              </a:ext>
            </a:extLst>
          </p:cNvPr>
          <p:cNvSpPr txBox="1"/>
          <p:nvPr/>
        </p:nvSpPr>
        <p:spPr>
          <a:xfrm>
            <a:off x="9286127" y="2973752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9E97A-B9FD-4B31-A10C-9E8DAE02BFC7}"/>
              </a:ext>
            </a:extLst>
          </p:cNvPr>
          <p:cNvCxnSpPr/>
          <p:nvPr/>
        </p:nvCxnSpPr>
        <p:spPr>
          <a:xfrm flipV="1">
            <a:off x="9198347" y="415324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A61819-9272-45EE-8508-F8A69ED1F687}"/>
              </a:ext>
            </a:extLst>
          </p:cNvPr>
          <p:cNvCxnSpPr>
            <a:cxnSpLocks/>
          </p:cNvCxnSpPr>
          <p:nvPr/>
        </p:nvCxnSpPr>
        <p:spPr>
          <a:xfrm flipV="1">
            <a:off x="9198347" y="5407886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75059-942D-441C-BA09-70A61F21D278}"/>
              </a:ext>
            </a:extLst>
          </p:cNvPr>
          <p:cNvCxnSpPr/>
          <p:nvPr/>
        </p:nvCxnSpPr>
        <p:spPr>
          <a:xfrm flipV="1">
            <a:off x="9198347" y="1720534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9D8A-71A1-4F16-8F8C-3BDFE7858C22}"/>
              </a:ext>
            </a:extLst>
          </p:cNvPr>
          <p:cNvCxnSpPr>
            <a:cxnSpLocks/>
          </p:cNvCxnSpPr>
          <p:nvPr/>
        </p:nvCxnSpPr>
        <p:spPr>
          <a:xfrm flipV="1">
            <a:off x="9198347" y="2975175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12E84-783D-445E-9EC2-A5DB8E939356}"/>
              </a:ext>
            </a:extLst>
          </p:cNvPr>
          <p:cNvSpPr/>
          <p:nvPr/>
        </p:nvSpPr>
        <p:spPr>
          <a:xfrm>
            <a:off x="9632470" y="2158093"/>
            <a:ext cx="179017" cy="8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2E572D-4F67-4526-B156-35BCEC181F5B}"/>
              </a:ext>
            </a:extLst>
          </p:cNvPr>
          <p:cNvSpPr/>
          <p:nvPr/>
        </p:nvSpPr>
        <p:spPr>
          <a:xfrm>
            <a:off x="10908877" y="2564493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BE6D60-1678-4234-818C-4F652AFB2F1B}"/>
              </a:ext>
            </a:extLst>
          </p:cNvPr>
          <p:cNvSpPr txBox="1"/>
          <p:nvPr/>
        </p:nvSpPr>
        <p:spPr>
          <a:xfrm rot="16200000">
            <a:off x="7997265" y="2186615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74FC19-BD0B-4E6E-8B18-6B7DDDA86A7B}"/>
              </a:ext>
            </a:extLst>
          </p:cNvPr>
          <p:cNvSpPr txBox="1"/>
          <p:nvPr/>
        </p:nvSpPr>
        <p:spPr>
          <a:xfrm rot="16200000">
            <a:off x="7984682" y="4611288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pic>
        <p:nvPicPr>
          <p:cNvPr id="37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E4CE9DCC-98FE-4706-9E06-456854C6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1" y="2206531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0E07A8-D8C4-4D40-8DA1-0B60DCFAA991}"/>
              </a:ext>
            </a:extLst>
          </p:cNvPr>
          <p:cNvSpPr/>
          <p:nvPr/>
        </p:nvSpPr>
        <p:spPr>
          <a:xfrm>
            <a:off x="10590378" y="2280515"/>
            <a:ext cx="179017" cy="69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8F22EC-1544-46DE-9F08-90021D1AAB55}"/>
              </a:ext>
            </a:extLst>
          </p:cNvPr>
          <p:cNvSpPr/>
          <p:nvPr/>
        </p:nvSpPr>
        <p:spPr>
          <a:xfrm>
            <a:off x="9327670" y="4473964"/>
            <a:ext cx="179017" cy="9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DED56-1EE8-4485-97CA-7820AA15B956}"/>
              </a:ext>
            </a:extLst>
          </p:cNvPr>
          <p:cNvSpPr/>
          <p:nvPr/>
        </p:nvSpPr>
        <p:spPr>
          <a:xfrm>
            <a:off x="9940808" y="4858007"/>
            <a:ext cx="180000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4B0482-F475-4601-8678-AEB826052212}"/>
              </a:ext>
            </a:extLst>
          </p:cNvPr>
          <p:cNvSpPr/>
          <p:nvPr/>
        </p:nvSpPr>
        <p:spPr>
          <a:xfrm>
            <a:off x="10265258" y="4642107"/>
            <a:ext cx="179017" cy="76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DD9138-F7E2-4948-8DBA-6164EE0338CB}"/>
              </a:ext>
            </a:extLst>
          </p:cNvPr>
          <p:cNvSpPr/>
          <p:nvPr/>
        </p:nvSpPr>
        <p:spPr>
          <a:xfrm>
            <a:off x="10573597" y="4858775"/>
            <a:ext cx="179017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22EC84-8559-4D5D-964A-5A0FA52F7059}"/>
              </a:ext>
            </a:extLst>
          </p:cNvPr>
          <p:cNvSpPr/>
          <p:nvPr/>
        </p:nvSpPr>
        <p:spPr>
          <a:xfrm>
            <a:off x="9331585" y="2908961"/>
            <a:ext cx="17901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5188B9-E05D-4E47-BA84-94CA4A482676}"/>
              </a:ext>
            </a:extLst>
          </p:cNvPr>
          <p:cNvSpPr/>
          <p:nvPr/>
        </p:nvSpPr>
        <p:spPr>
          <a:xfrm>
            <a:off x="10272712" y="2939441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9EB000-FBCF-40F6-9B36-A99120A8A800}"/>
              </a:ext>
            </a:extLst>
          </p:cNvPr>
          <p:cNvSpPr/>
          <p:nvPr/>
        </p:nvSpPr>
        <p:spPr>
          <a:xfrm>
            <a:off x="9961129" y="2448155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vision.caltech.edu/Image_Datasets/Caltech256/images/004.baseball-bat/004_0024.jpg">
            <a:extLst>
              <a:ext uri="{FF2B5EF4-FFF2-40B4-BE49-F238E27FC236}">
                <a16:creationId xmlns:a16="http://schemas.microsoft.com/office/drawing/2014/main" id="{8B730981-E51C-477C-8CDA-401D68A6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28" y="4304845"/>
            <a:ext cx="895032" cy="10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661525A-1F78-45F9-B0AF-98B81A749607}"/>
              </a:ext>
            </a:extLst>
          </p:cNvPr>
          <p:cNvSpPr/>
          <p:nvPr/>
        </p:nvSpPr>
        <p:spPr>
          <a:xfrm>
            <a:off x="963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CFA2A4-C139-4F74-8C1E-B589FFCCFABE}"/>
              </a:ext>
            </a:extLst>
          </p:cNvPr>
          <p:cNvSpPr/>
          <p:nvPr/>
        </p:nvSpPr>
        <p:spPr>
          <a:xfrm>
            <a:off x="1090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7266D2-9A96-4B61-AEAE-BD8300103211}"/>
              </a:ext>
            </a:extLst>
          </p:cNvPr>
          <p:cNvCxnSpPr>
            <a:cxnSpLocks/>
          </p:cNvCxnSpPr>
          <p:nvPr/>
        </p:nvCxnSpPr>
        <p:spPr>
          <a:xfrm flipH="1">
            <a:off x="9418322" y="1177784"/>
            <a:ext cx="515033" cy="138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E9A0FB-B9C5-450E-931A-1B313B764809}"/>
              </a:ext>
            </a:extLst>
          </p:cNvPr>
          <p:cNvCxnSpPr>
            <a:cxnSpLocks/>
          </p:cNvCxnSpPr>
          <p:nvPr/>
        </p:nvCxnSpPr>
        <p:spPr>
          <a:xfrm>
            <a:off x="9933355" y="1184283"/>
            <a:ext cx="417604" cy="14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F92DEC-BEF2-42C4-BC0A-BBE0A35FBBC4}"/>
              </a:ext>
            </a:extLst>
          </p:cNvPr>
          <p:cNvSpPr txBox="1"/>
          <p:nvPr/>
        </p:nvSpPr>
        <p:spPr>
          <a:xfrm>
            <a:off x="8864405" y="618902"/>
            <a:ext cx="217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Clusters 1 and 4 tend to be low for basketball images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10765B-7FE9-4D2A-9537-9E9E3D9204E7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9716964" y="4048606"/>
            <a:ext cx="608009" cy="9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C3ED77-042F-46FB-97BC-5BF31D9CF95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324973" y="4048606"/>
            <a:ext cx="667596" cy="103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1A905D-94FA-4C22-B0A4-7C79F7E06E3A}"/>
              </a:ext>
            </a:extLst>
          </p:cNvPr>
          <p:cNvSpPr txBox="1"/>
          <p:nvPr/>
        </p:nvSpPr>
        <p:spPr>
          <a:xfrm>
            <a:off x="9239964" y="3525386"/>
            <a:ext cx="217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Clusters 2 and 6 tend to be low for baseball images</a:t>
            </a:r>
          </a:p>
        </p:txBody>
      </p:sp>
    </p:spTree>
    <p:extLst>
      <p:ext uri="{BB962C8B-B14F-4D97-AF65-F5344CB8AC3E}">
        <p14:creationId xmlns:p14="http://schemas.microsoft.com/office/powerpoint/2010/main" val="2876616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28EFE7-DCB4-4808-B7C3-A8BB663DD46E}"/>
              </a:ext>
            </a:extLst>
          </p:cNvPr>
          <p:cNvGrpSpPr>
            <a:grpSpLocks noChangeAspect="1"/>
          </p:cNvGrpSpPr>
          <p:nvPr/>
        </p:nvGrpSpPr>
        <p:grpSpPr>
          <a:xfrm>
            <a:off x="5629981" y="168705"/>
            <a:ext cx="2816820" cy="2111810"/>
            <a:chOff x="6100148" y="1920760"/>
            <a:chExt cx="5333559" cy="399864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86817A-BE4C-4C55-AC5D-CB4ECEC00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148" y="1920760"/>
              <a:ext cx="5333559" cy="3998645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34EA848-4038-4AA9-8B69-7BE9221AA7D6}"/>
                </a:ext>
              </a:extLst>
            </p:cNvPr>
            <p:cNvSpPr/>
            <p:nvPr/>
          </p:nvSpPr>
          <p:spPr>
            <a:xfrm>
              <a:off x="8742354" y="3043180"/>
              <a:ext cx="226703" cy="254524"/>
            </a:xfrm>
            <a:custGeom>
              <a:avLst/>
              <a:gdLst>
                <a:gd name="connsiteX0" fmla="*/ 0 w 226703"/>
                <a:gd name="connsiteY0" fmla="*/ 254524 h 254524"/>
                <a:gd name="connsiteX1" fmla="*/ 47134 w 226703"/>
                <a:gd name="connsiteY1" fmla="*/ 216817 h 254524"/>
                <a:gd name="connsiteX2" fmla="*/ 141403 w 226703"/>
                <a:gd name="connsiteY2" fmla="*/ 160256 h 254524"/>
                <a:gd name="connsiteX3" fmla="*/ 197963 w 226703"/>
                <a:gd name="connsiteY3" fmla="*/ 103695 h 254524"/>
                <a:gd name="connsiteX4" fmla="*/ 226244 w 226703"/>
                <a:gd name="connsiteY4" fmla="*/ 18854 h 254524"/>
                <a:gd name="connsiteX5" fmla="*/ 226244 w 226703"/>
                <a:gd name="connsiteY5" fmla="*/ 0 h 25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703" h="254524">
                  <a:moveTo>
                    <a:pt x="0" y="254524"/>
                  </a:moveTo>
                  <a:cubicBezTo>
                    <a:pt x="15711" y="241955"/>
                    <a:pt x="29881" y="227169"/>
                    <a:pt x="47134" y="216817"/>
                  </a:cubicBezTo>
                  <a:cubicBezTo>
                    <a:pt x="137620" y="162526"/>
                    <a:pt x="51723" y="241784"/>
                    <a:pt x="141403" y="160256"/>
                  </a:cubicBezTo>
                  <a:cubicBezTo>
                    <a:pt x="161132" y="142321"/>
                    <a:pt x="197963" y="103695"/>
                    <a:pt x="197963" y="103695"/>
                  </a:cubicBezTo>
                  <a:cubicBezTo>
                    <a:pt x="211530" y="69779"/>
                    <a:pt x="220445" y="53647"/>
                    <a:pt x="226244" y="18854"/>
                  </a:cubicBezTo>
                  <a:cubicBezTo>
                    <a:pt x="227277" y="12655"/>
                    <a:pt x="226244" y="6285"/>
                    <a:pt x="226244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D4B270E-AB4D-4730-8159-DCD6D842182D}"/>
                </a:ext>
              </a:extLst>
            </p:cNvPr>
            <p:cNvSpPr/>
            <p:nvPr/>
          </p:nvSpPr>
          <p:spPr>
            <a:xfrm>
              <a:off x="8742354" y="3137448"/>
              <a:ext cx="235671" cy="169683"/>
            </a:xfrm>
            <a:custGeom>
              <a:avLst/>
              <a:gdLst>
                <a:gd name="connsiteX0" fmla="*/ 0 w 235671"/>
                <a:gd name="connsiteY0" fmla="*/ 0 h 169683"/>
                <a:gd name="connsiteX1" fmla="*/ 47134 w 235671"/>
                <a:gd name="connsiteY1" fmla="*/ 47134 h 169683"/>
                <a:gd name="connsiteX2" fmla="*/ 84842 w 235671"/>
                <a:gd name="connsiteY2" fmla="*/ 56561 h 169683"/>
                <a:gd name="connsiteX3" fmla="*/ 113122 w 235671"/>
                <a:gd name="connsiteY3" fmla="*/ 75415 h 169683"/>
                <a:gd name="connsiteX4" fmla="*/ 179110 w 235671"/>
                <a:gd name="connsiteY4" fmla="*/ 103695 h 169683"/>
                <a:gd name="connsiteX5" fmla="*/ 207390 w 235671"/>
                <a:gd name="connsiteY5" fmla="*/ 122549 h 169683"/>
                <a:gd name="connsiteX6" fmla="*/ 235671 w 235671"/>
                <a:gd name="connsiteY6" fmla="*/ 169683 h 16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71" h="169683">
                  <a:moveTo>
                    <a:pt x="0" y="0"/>
                  </a:moveTo>
                  <a:cubicBezTo>
                    <a:pt x="15711" y="15711"/>
                    <a:pt x="28646" y="34809"/>
                    <a:pt x="47134" y="47134"/>
                  </a:cubicBezTo>
                  <a:cubicBezTo>
                    <a:pt x="57914" y="54321"/>
                    <a:pt x="72933" y="51457"/>
                    <a:pt x="84842" y="56561"/>
                  </a:cubicBezTo>
                  <a:cubicBezTo>
                    <a:pt x="95255" y="61024"/>
                    <a:pt x="103285" y="69794"/>
                    <a:pt x="113122" y="75415"/>
                  </a:cubicBezTo>
                  <a:cubicBezTo>
                    <a:pt x="145736" y="94051"/>
                    <a:pt x="147384" y="93120"/>
                    <a:pt x="179110" y="103695"/>
                  </a:cubicBezTo>
                  <a:cubicBezTo>
                    <a:pt x="188537" y="109980"/>
                    <a:pt x="199379" y="114538"/>
                    <a:pt x="207390" y="122549"/>
                  </a:cubicBezTo>
                  <a:cubicBezTo>
                    <a:pt x="218767" y="133926"/>
                    <a:pt x="228232" y="154804"/>
                    <a:pt x="235671" y="16968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F258D4F-D736-4DDD-B528-D3AFA5B7E5B4}"/>
                </a:ext>
              </a:extLst>
            </p:cNvPr>
            <p:cNvSpPr/>
            <p:nvPr/>
          </p:nvSpPr>
          <p:spPr>
            <a:xfrm>
              <a:off x="7230359" y="2512157"/>
              <a:ext cx="179109" cy="363019"/>
            </a:xfrm>
            <a:custGeom>
              <a:avLst/>
              <a:gdLst>
                <a:gd name="connsiteX0" fmla="*/ 0 w 179109"/>
                <a:gd name="connsiteY0" fmla="*/ 75414 h 363019"/>
                <a:gd name="connsiteX1" fmla="*/ 28280 w 179109"/>
                <a:gd name="connsiteY1" fmla="*/ 28280 h 363019"/>
                <a:gd name="connsiteX2" fmla="*/ 47134 w 179109"/>
                <a:gd name="connsiteY2" fmla="*/ 0 h 363019"/>
                <a:gd name="connsiteX3" fmla="*/ 56560 w 179109"/>
                <a:gd name="connsiteY3" fmla="*/ 28280 h 363019"/>
                <a:gd name="connsiteX4" fmla="*/ 75414 w 179109"/>
                <a:gd name="connsiteY4" fmla="*/ 160255 h 363019"/>
                <a:gd name="connsiteX5" fmla="*/ 84841 w 179109"/>
                <a:gd name="connsiteY5" fmla="*/ 207390 h 363019"/>
                <a:gd name="connsiteX6" fmla="*/ 94268 w 179109"/>
                <a:gd name="connsiteY6" fmla="*/ 273377 h 363019"/>
                <a:gd name="connsiteX7" fmla="*/ 84841 w 179109"/>
                <a:gd name="connsiteY7" fmla="*/ 358218 h 363019"/>
                <a:gd name="connsiteX8" fmla="*/ 131975 w 179109"/>
                <a:gd name="connsiteY8" fmla="*/ 348792 h 363019"/>
                <a:gd name="connsiteX9" fmla="*/ 179109 w 179109"/>
                <a:gd name="connsiteY9" fmla="*/ 348792 h 36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109" h="363019">
                  <a:moveTo>
                    <a:pt x="0" y="75414"/>
                  </a:moveTo>
                  <a:cubicBezTo>
                    <a:pt x="9427" y="59703"/>
                    <a:pt x="18569" y="43817"/>
                    <a:pt x="28280" y="28280"/>
                  </a:cubicBezTo>
                  <a:cubicBezTo>
                    <a:pt x="34285" y="18673"/>
                    <a:pt x="35804" y="0"/>
                    <a:pt x="47134" y="0"/>
                  </a:cubicBezTo>
                  <a:cubicBezTo>
                    <a:pt x="57071" y="0"/>
                    <a:pt x="53418" y="18853"/>
                    <a:pt x="56560" y="28280"/>
                  </a:cubicBezTo>
                  <a:cubicBezTo>
                    <a:pt x="62845" y="72272"/>
                    <a:pt x="68483" y="116360"/>
                    <a:pt x="75414" y="160255"/>
                  </a:cubicBezTo>
                  <a:cubicBezTo>
                    <a:pt x="77913" y="176082"/>
                    <a:pt x="82207" y="191585"/>
                    <a:pt x="84841" y="207390"/>
                  </a:cubicBezTo>
                  <a:cubicBezTo>
                    <a:pt x="88494" y="229307"/>
                    <a:pt x="91126" y="251381"/>
                    <a:pt x="94268" y="273377"/>
                  </a:cubicBezTo>
                  <a:cubicBezTo>
                    <a:pt x="91126" y="301657"/>
                    <a:pt x="72116" y="332768"/>
                    <a:pt x="84841" y="358218"/>
                  </a:cubicBezTo>
                  <a:cubicBezTo>
                    <a:pt x="92006" y="372549"/>
                    <a:pt x="116032" y="350386"/>
                    <a:pt x="131975" y="348792"/>
                  </a:cubicBezTo>
                  <a:cubicBezTo>
                    <a:pt x="147608" y="347229"/>
                    <a:pt x="163398" y="348792"/>
                    <a:pt x="179109" y="348792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EF58CE7-667C-40DF-9582-484B0920A621}"/>
                </a:ext>
              </a:extLst>
            </p:cNvPr>
            <p:cNvSpPr/>
            <p:nvPr/>
          </p:nvSpPr>
          <p:spPr>
            <a:xfrm>
              <a:off x="8393563" y="2845218"/>
              <a:ext cx="292231" cy="405352"/>
            </a:xfrm>
            <a:custGeom>
              <a:avLst/>
              <a:gdLst>
                <a:gd name="connsiteX0" fmla="*/ 0 w 292231"/>
                <a:gd name="connsiteY0" fmla="*/ 103694 h 405352"/>
                <a:gd name="connsiteX1" fmla="*/ 131975 w 292231"/>
                <a:gd name="connsiteY1" fmla="*/ 0 h 405352"/>
                <a:gd name="connsiteX2" fmla="*/ 188536 w 292231"/>
                <a:gd name="connsiteY2" fmla="*/ 37707 h 405352"/>
                <a:gd name="connsiteX3" fmla="*/ 197963 w 292231"/>
                <a:gd name="connsiteY3" fmla="*/ 84841 h 405352"/>
                <a:gd name="connsiteX4" fmla="*/ 207389 w 292231"/>
                <a:gd name="connsiteY4" fmla="*/ 150828 h 405352"/>
                <a:gd name="connsiteX5" fmla="*/ 179109 w 292231"/>
                <a:gd name="connsiteY5" fmla="*/ 348791 h 405352"/>
                <a:gd name="connsiteX6" fmla="*/ 122548 w 292231"/>
                <a:gd name="connsiteY6" fmla="*/ 395925 h 405352"/>
                <a:gd name="connsiteX7" fmla="*/ 65987 w 292231"/>
                <a:gd name="connsiteY7" fmla="*/ 405352 h 405352"/>
                <a:gd name="connsiteX8" fmla="*/ 18853 w 292231"/>
                <a:gd name="connsiteY8" fmla="*/ 395925 h 405352"/>
                <a:gd name="connsiteX9" fmla="*/ 28280 w 292231"/>
                <a:gd name="connsiteY9" fmla="*/ 367645 h 405352"/>
                <a:gd name="connsiteX10" fmla="*/ 75414 w 292231"/>
                <a:gd name="connsiteY10" fmla="*/ 358218 h 405352"/>
                <a:gd name="connsiteX11" fmla="*/ 141402 w 292231"/>
                <a:gd name="connsiteY11" fmla="*/ 348791 h 405352"/>
                <a:gd name="connsiteX12" fmla="*/ 292231 w 292231"/>
                <a:gd name="connsiteY12" fmla="*/ 358218 h 40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231" h="405352">
                  <a:moveTo>
                    <a:pt x="0" y="103694"/>
                  </a:moveTo>
                  <a:cubicBezTo>
                    <a:pt x="90319" y="13375"/>
                    <a:pt x="43617" y="44178"/>
                    <a:pt x="131975" y="0"/>
                  </a:cubicBezTo>
                  <a:cubicBezTo>
                    <a:pt x="150829" y="12569"/>
                    <a:pt x="174625" y="19821"/>
                    <a:pt x="188536" y="37707"/>
                  </a:cubicBezTo>
                  <a:cubicBezTo>
                    <a:pt x="198373" y="50354"/>
                    <a:pt x="195329" y="69036"/>
                    <a:pt x="197963" y="84841"/>
                  </a:cubicBezTo>
                  <a:cubicBezTo>
                    <a:pt x="201616" y="106758"/>
                    <a:pt x="204247" y="128832"/>
                    <a:pt x="207389" y="150828"/>
                  </a:cubicBezTo>
                  <a:cubicBezTo>
                    <a:pt x="206383" y="166929"/>
                    <a:pt x="213489" y="305816"/>
                    <a:pt x="179109" y="348791"/>
                  </a:cubicBezTo>
                  <a:cubicBezTo>
                    <a:pt x="163778" y="367955"/>
                    <a:pt x="144499" y="384950"/>
                    <a:pt x="122548" y="395925"/>
                  </a:cubicBezTo>
                  <a:cubicBezTo>
                    <a:pt x="105452" y="404473"/>
                    <a:pt x="84841" y="402210"/>
                    <a:pt x="65987" y="405352"/>
                  </a:cubicBezTo>
                  <a:cubicBezTo>
                    <a:pt x="50276" y="402210"/>
                    <a:pt x="30183" y="407255"/>
                    <a:pt x="18853" y="395925"/>
                  </a:cubicBezTo>
                  <a:cubicBezTo>
                    <a:pt x="11827" y="388899"/>
                    <a:pt x="20012" y="373157"/>
                    <a:pt x="28280" y="367645"/>
                  </a:cubicBezTo>
                  <a:cubicBezTo>
                    <a:pt x="41612" y="358757"/>
                    <a:pt x="59703" y="361360"/>
                    <a:pt x="75414" y="358218"/>
                  </a:cubicBezTo>
                  <a:cubicBezTo>
                    <a:pt x="121662" y="327386"/>
                    <a:pt x="84485" y="342095"/>
                    <a:pt x="141402" y="348791"/>
                  </a:cubicBezTo>
                  <a:cubicBezTo>
                    <a:pt x="227675" y="358941"/>
                    <a:pt x="233489" y="358218"/>
                    <a:pt x="292231" y="358218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22E9C2-F7E1-4E3D-820B-FFD224AE3B0B}"/>
                </a:ext>
              </a:extLst>
            </p:cNvPr>
            <p:cNvSpPr/>
            <p:nvPr/>
          </p:nvSpPr>
          <p:spPr>
            <a:xfrm>
              <a:off x="7394804" y="3676066"/>
              <a:ext cx="283268" cy="461988"/>
            </a:xfrm>
            <a:custGeom>
              <a:avLst/>
              <a:gdLst>
                <a:gd name="connsiteX0" fmla="*/ 37707 w 283268"/>
                <a:gd name="connsiteY0" fmla="*/ 9502 h 461988"/>
                <a:gd name="connsiteX1" fmla="*/ 84841 w 283268"/>
                <a:gd name="connsiteY1" fmla="*/ 75 h 461988"/>
                <a:gd name="connsiteX2" fmla="*/ 235670 w 283268"/>
                <a:gd name="connsiteY2" fmla="*/ 28355 h 461988"/>
                <a:gd name="connsiteX3" fmla="*/ 216817 w 283268"/>
                <a:gd name="connsiteY3" fmla="*/ 141477 h 461988"/>
                <a:gd name="connsiteX4" fmla="*/ 150829 w 283268"/>
                <a:gd name="connsiteY4" fmla="*/ 150904 h 461988"/>
                <a:gd name="connsiteX5" fmla="*/ 113122 w 283268"/>
                <a:gd name="connsiteY5" fmla="*/ 169758 h 461988"/>
                <a:gd name="connsiteX6" fmla="*/ 169683 w 283268"/>
                <a:gd name="connsiteY6" fmla="*/ 188611 h 461988"/>
                <a:gd name="connsiteX7" fmla="*/ 207390 w 283268"/>
                <a:gd name="connsiteY7" fmla="*/ 198038 h 461988"/>
                <a:gd name="connsiteX8" fmla="*/ 226244 w 283268"/>
                <a:gd name="connsiteY8" fmla="*/ 226318 h 461988"/>
                <a:gd name="connsiteX9" fmla="*/ 282804 w 283268"/>
                <a:gd name="connsiteY9" fmla="*/ 330013 h 461988"/>
                <a:gd name="connsiteX10" fmla="*/ 273378 w 283268"/>
                <a:gd name="connsiteY10" fmla="*/ 443135 h 461988"/>
                <a:gd name="connsiteX11" fmla="*/ 216817 w 283268"/>
                <a:gd name="connsiteY11" fmla="*/ 461988 h 461988"/>
                <a:gd name="connsiteX12" fmla="*/ 84841 w 283268"/>
                <a:gd name="connsiteY12" fmla="*/ 452562 h 461988"/>
                <a:gd name="connsiteX13" fmla="*/ 28281 w 283268"/>
                <a:gd name="connsiteY13" fmla="*/ 433708 h 461988"/>
                <a:gd name="connsiteX14" fmla="*/ 0 w 283268"/>
                <a:gd name="connsiteY14" fmla="*/ 396001 h 4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3268" h="461988">
                  <a:moveTo>
                    <a:pt x="37707" y="9502"/>
                  </a:moveTo>
                  <a:cubicBezTo>
                    <a:pt x="53418" y="6360"/>
                    <a:pt x="68843" y="-814"/>
                    <a:pt x="84841" y="75"/>
                  </a:cubicBezTo>
                  <a:cubicBezTo>
                    <a:pt x="170367" y="4827"/>
                    <a:pt x="179442" y="9614"/>
                    <a:pt x="235670" y="28355"/>
                  </a:cubicBezTo>
                  <a:cubicBezTo>
                    <a:pt x="263069" y="69454"/>
                    <a:pt x="282675" y="81606"/>
                    <a:pt x="216817" y="141477"/>
                  </a:cubicBezTo>
                  <a:cubicBezTo>
                    <a:pt x="200376" y="156423"/>
                    <a:pt x="172825" y="147762"/>
                    <a:pt x="150829" y="150904"/>
                  </a:cubicBezTo>
                  <a:cubicBezTo>
                    <a:pt x="138260" y="157189"/>
                    <a:pt x="126280" y="164824"/>
                    <a:pt x="113122" y="169758"/>
                  </a:cubicBezTo>
                  <a:cubicBezTo>
                    <a:pt x="62766" y="188641"/>
                    <a:pt x="18679" y="173510"/>
                    <a:pt x="169683" y="188611"/>
                  </a:cubicBezTo>
                  <a:cubicBezTo>
                    <a:pt x="182252" y="191753"/>
                    <a:pt x="196610" y="190851"/>
                    <a:pt x="207390" y="198038"/>
                  </a:cubicBezTo>
                  <a:cubicBezTo>
                    <a:pt x="216817" y="204322"/>
                    <a:pt x="220819" y="216372"/>
                    <a:pt x="226244" y="226318"/>
                  </a:cubicBezTo>
                  <a:cubicBezTo>
                    <a:pt x="290410" y="343956"/>
                    <a:pt x="239738" y="265412"/>
                    <a:pt x="282804" y="330013"/>
                  </a:cubicBezTo>
                  <a:cubicBezTo>
                    <a:pt x="279662" y="367720"/>
                    <a:pt x="290300" y="409292"/>
                    <a:pt x="273378" y="443135"/>
                  </a:cubicBezTo>
                  <a:cubicBezTo>
                    <a:pt x="264490" y="460910"/>
                    <a:pt x="216817" y="461988"/>
                    <a:pt x="216817" y="461988"/>
                  </a:cubicBezTo>
                  <a:cubicBezTo>
                    <a:pt x="172825" y="458846"/>
                    <a:pt x="128457" y="459104"/>
                    <a:pt x="84841" y="452562"/>
                  </a:cubicBezTo>
                  <a:cubicBezTo>
                    <a:pt x="65188" y="449614"/>
                    <a:pt x="28281" y="433708"/>
                    <a:pt x="28281" y="433708"/>
                  </a:cubicBezTo>
                  <a:cubicBezTo>
                    <a:pt x="6962" y="401730"/>
                    <a:pt x="17438" y="413439"/>
                    <a:pt x="0" y="396001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2DB2752-8AE7-471A-B8E1-BA3CA5434ADB}"/>
                </a:ext>
              </a:extLst>
            </p:cNvPr>
            <p:cNvSpPr/>
            <p:nvPr/>
          </p:nvSpPr>
          <p:spPr>
            <a:xfrm>
              <a:off x="8959831" y="3732702"/>
              <a:ext cx="493201" cy="527901"/>
            </a:xfrm>
            <a:custGeom>
              <a:avLst/>
              <a:gdLst>
                <a:gd name="connsiteX0" fmla="*/ 285811 w 493201"/>
                <a:gd name="connsiteY0" fmla="*/ 527901 h 527901"/>
                <a:gd name="connsiteX1" fmla="*/ 276384 w 493201"/>
                <a:gd name="connsiteY1" fmla="*/ 480767 h 527901"/>
                <a:gd name="connsiteX2" fmla="*/ 266957 w 493201"/>
                <a:gd name="connsiteY2" fmla="*/ 452487 h 527901"/>
                <a:gd name="connsiteX3" fmla="*/ 257531 w 493201"/>
                <a:gd name="connsiteY3" fmla="*/ 320512 h 527901"/>
                <a:gd name="connsiteX4" fmla="*/ 248104 w 493201"/>
                <a:gd name="connsiteY4" fmla="*/ 56561 h 527901"/>
                <a:gd name="connsiteX5" fmla="*/ 229250 w 493201"/>
                <a:gd name="connsiteY5" fmla="*/ 0 h 527901"/>
                <a:gd name="connsiteX6" fmla="*/ 200970 w 493201"/>
                <a:gd name="connsiteY6" fmla="*/ 28281 h 527901"/>
                <a:gd name="connsiteX7" fmla="*/ 182116 w 493201"/>
                <a:gd name="connsiteY7" fmla="*/ 65988 h 527901"/>
                <a:gd name="connsiteX8" fmla="*/ 153836 w 493201"/>
                <a:gd name="connsiteY8" fmla="*/ 103695 h 527901"/>
                <a:gd name="connsiteX9" fmla="*/ 125555 w 493201"/>
                <a:gd name="connsiteY9" fmla="*/ 160256 h 527901"/>
                <a:gd name="connsiteX10" fmla="*/ 106702 w 493201"/>
                <a:gd name="connsiteY10" fmla="*/ 197963 h 527901"/>
                <a:gd name="connsiteX11" fmla="*/ 59568 w 493201"/>
                <a:gd name="connsiteY11" fmla="*/ 254524 h 527901"/>
                <a:gd name="connsiteX12" fmla="*/ 31287 w 493201"/>
                <a:gd name="connsiteY12" fmla="*/ 273378 h 527901"/>
                <a:gd name="connsiteX13" fmla="*/ 3007 w 493201"/>
                <a:gd name="connsiteY13" fmla="*/ 301658 h 527901"/>
                <a:gd name="connsiteX14" fmla="*/ 59568 w 493201"/>
                <a:gd name="connsiteY14" fmla="*/ 282804 h 527901"/>
                <a:gd name="connsiteX15" fmla="*/ 163263 w 493201"/>
                <a:gd name="connsiteY15" fmla="*/ 235670 h 527901"/>
                <a:gd name="connsiteX16" fmla="*/ 210397 w 493201"/>
                <a:gd name="connsiteY16" fmla="*/ 179110 h 527901"/>
                <a:gd name="connsiteX17" fmla="*/ 248104 w 493201"/>
                <a:gd name="connsiteY17" fmla="*/ 169683 h 527901"/>
                <a:gd name="connsiteX18" fmla="*/ 314091 w 493201"/>
                <a:gd name="connsiteY18" fmla="*/ 150829 h 527901"/>
                <a:gd name="connsiteX19" fmla="*/ 389506 w 493201"/>
                <a:gd name="connsiteY19" fmla="*/ 141402 h 527901"/>
                <a:gd name="connsiteX20" fmla="*/ 493201 w 493201"/>
                <a:gd name="connsiteY20" fmla="*/ 122549 h 52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201" h="527901">
                  <a:moveTo>
                    <a:pt x="285811" y="527901"/>
                  </a:moveTo>
                  <a:cubicBezTo>
                    <a:pt x="282669" y="512190"/>
                    <a:pt x="280270" y="496311"/>
                    <a:pt x="276384" y="480767"/>
                  </a:cubicBezTo>
                  <a:cubicBezTo>
                    <a:pt x="273974" y="471127"/>
                    <a:pt x="268118" y="462356"/>
                    <a:pt x="266957" y="452487"/>
                  </a:cubicBezTo>
                  <a:cubicBezTo>
                    <a:pt x="261804" y="408685"/>
                    <a:pt x="259629" y="364566"/>
                    <a:pt x="257531" y="320512"/>
                  </a:cubicBezTo>
                  <a:cubicBezTo>
                    <a:pt x="253344" y="232572"/>
                    <a:pt x="255842" y="144260"/>
                    <a:pt x="248104" y="56561"/>
                  </a:cubicBezTo>
                  <a:cubicBezTo>
                    <a:pt x="246357" y="36764"/>
                    <a:pt x="229250" y="0"/>
                    <a:pt x="229250" y="0"/>
                  </a:cubicBezTo>
                  <a:cubicBezTo>
                    <a:pt x="219823" y="9427"/>
                    <a:pt x="208719" y="17433"/>
                    <a:pt x="200970" y="28281"/>
                  </a:cubicBezTo>
                  <a:cubicBezTo>
                    <a:pt x="192802" y="39716"/>
                    <a:pt x="189564" y="54071"/>
                    <a:pt x="182116" y="65988"/>
                  </a:cubicBezTo>
                  <a:cubicBezTo>
                    <a:pt x="173789" y="79311"/>
                    <a:pt x="163263" y="91126"/>
                    <a:pt x="153836" y="103695"/>
                  </a:cubicBezTo>
                  <a:cubicBezTo>
                    <a:pt x="136551" y="155547"/>
                    <a:pt x="154795" y="109086"/>
                    <a:pt x="125555" y="160256"/>
                  </a:cubicBezTo>
                  <a:cubicBezTo>
                    <a:pt x="118583" y="172457"/>
                    <a:pt x="113674" y="185762"/>
                    <a:pt x="106702" y="197963"/>
                  </a:cubicBezTo>
                  <a:cubicBezTo>
                    <a:pt x="93220" y="221557"/>
                    <a:pt x="80837" y="236800"/>
                    <a:pt x="59568" y="254524"/>
                  </a:cubicBezTo>
                  <a:cubicBezTo>
                    <a:pt x="50864" y="261777"/>
                    <a:pt x="39991" y="266125"/>
                    <a:pt x="31287" y="273378"/>
                  </a:cubicBezTo>
                  <a:cubicBezTo>
                    <a:pt x="21046" y="281912"/>
                    <a:pt x="-9640" y="297443"/>
                    <a:pt x="3007" y="301658"/>
                  </a:cubicBezTo>
                  <a:lnTo>
                    <a:pt x="59568" y="282804"/>
                  </a:lnTo>
                  <a:cubicBezTo>
                    <a:pt x="141643" y="200729"/>
                    <a:pt x="43857" y="283432"/>
                    <a:pt x="163263" y="235670"/>
                  </a:cubicBezTo>
                  <a:cubicBezTo>
                    <a:pt x="214415" y="215209"/>
                    <a:pt x="171519" y="205029"/>
                    <a:pt x="210397" y="179110"/>
                  </a:cubicBezTo>
                  <a:cubicBezTo>
                    <a:pt x="221177" y="171923"/>
                    <a:pt x="235647" y="173242"/>
                    <a:pt x="248104" y="169683"/>
                  </a:cubicBezTo>
                  <a:cubicBezTo>
                    <a:pt x="279484" y="160717"/>
                    <a:pt x="278727" y="156723"/>
                    <a:pt x="314091" y="150829"/>
                  </a:cubicBezTo>
                  <a:cubicBezTo>
                    <a:pt x="339080" y="146664"/>
                    <a:pt x="364368" y="144544"/>
                    <a:pt x="389506" y="141402"/>
                  </a:cubicBezTo>
                  <a:cubicBezTo>
                    <a:pt x="460972" y="117581"/>
                    <a:pt x="426194" y="122549"/>
                    <a:pt x="493201" y="122549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B6B619E-902B-4BAD-A835-7D8266F336B5}"/>
                </a:ext>
              </a:extLst>
            </p:cNvPr>
            <p:cNvSpPr/>
            <p:nvPr/>
          </p:nvSpPr>
          <p:spPr>
            <a:xfrm>
              <a:off x="9952653" y="4656139"/>
              <a:ext cx="311085" cy="395926"/>
            </a:xfrm>
            <a:custGeom>
              <a:avLst/>
              <a:gdLst>
                <a:gd name="connsiteX0" fmla="*/ 0 w 311085"/>
                <a:gd name="connsiteY0" fmla="*/ 395926 h 395926"/>
                <a:gd name="connsiteX1" fmla="*/ 103695 w 311085"/>
                <a:gd name="connsiteY1" fmla="*/ 282804 h 395926"/>
                <a:gd name="connsiteX2" fmla="*/ 197963 w 311085"/>
                <a:gd name="connsiteY2" fmla="*/ 188536 h 395926"/>
                <a:gd name="connsiteX3" fmla="*/ 216817 w 311085"/>
                <a:gd name="connsiteY3" fmla="*/ 141402 h 395926"/>
                <a:gd name="connsiteX4" fmla="*/ 226243 w 311085"/>
                <a:gd name="connsiteY4" fmla="*/ 103695 h 395926"/>
                <a:gd name="connsiteX5" fmla="*/ 254524 w 311085"/>
                <a:gd name="connsiteY5" fmla="*/ 75415 h 395926"/>
                <a:gd name="connsiteX6" fmla="*/ 273377 w 311085"/>
                <a:gd name="connsiteY6" fmla="*/ 37707 h 395926"/>
                <a:gd name="connsiteX7" fmla="*/ 301658 w 311085"/>
                <a:gd name="connsiteY7" fmla="*/ 9427 h 395926"/>
                <a:gd name="connsiteX8" fmla="*/ 311085 w 311085"/>
                <a:gd name="connsiteY8" fmla="*/ 0 h 39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5" h="395926">
                  <a:moveTo>
                    <a:pt x="0" y="395926"/>
                  </a:moveTo>
                  <a:cubicBezTo>
                    <a:pt x="77889" y="298564"/>
                    <a:pt x="-8601" y="403120"/>
                    <a:pt x="103695" y="282804"/>
                  </a:cubicBezTo>
                  <a:cubicBezTo>
                    <a:pt x="190105" y="190222"/>
                    <a:pt x="137494" y="228850"/>
                    <a:pt x="197963" y="188536"/>
                  </a:cubicBezTo>
                  <a:cubicBezTo>
                    <a:pt x="204248" y="172825"/>
                    <a:pt x="211466" y="157455"/>
                    <a:pt x="216817" y="141402"/>
                  </a:cubicBezTo>
                  <a:cubicBezTo>
                    <a:pt x="220914" y="129111"/>
                    <a:pt x="219815" y="114944"/>
                    <a:pt x="226243" y="103695"/>
                  </a:cubicBezTo>
                  <a:cubicBezTo>
                    <a:pt x="232857" y="92120"/>
                    <a:pt x="245097" y="84842"/>
                    <a:pt x="254524" y="75415"/>
                  </a:cubicBezTo>
                  <a:cubicBezTo>
                    <a:pt x="260808" y="62846"/>
                    <a:pt x="265209" y="49142"/>
                    <a:pt x="273377" y="37707"/>
                  </a:cubicBezTo>
                  <a:cubicBezTo>
                    <a:pt x="281126" y="26859"/>
                    <a:pt x="292231" y="18854"/>
                    <a:pt x="301658" y="9427"/>
                  </a:cubicBezTo>
                  <a:lnTo>
                    <a:pt x="31108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C1EF69-7908-4607-AB2B-ED54D5BB9EB7}"/>
                </a:ext>
              </a:extLst>
            </p:cNvPr>
            <p:cNvSpPr/>
            <p:nvPr/>
          </p:nvSpPr>
          <p:spPr>
            <a:xfrm>
              <a:off x="9886665" y="4769261"/>
              <a:ext cx="461914" cy="273377"/>
            </a:xfrm>
            <a:custGeom>
              <a:avLst/>
              <a:gdLst>
                <a:gd name="connsiteX0" fmla="*/ 0 w 461914"/>
                <a:gd name="connsiteY0" fmla="*/ 0 h 273377"/>
                <a:gd name="connsiteX1" fmla="*/ 75415 w 461914"/>
                <a:gd name="connsiteY1" fmla="*/ 65988 h 273377"/>
                <a:gd name="connsiteX2" fmla="*/ 113122 w 461914"/>
                <a:gd name="connsiteY2" fmla="*/ 103695 h 273377"/>
                <a:gd name="connsiteX3" fmla="*/ 160256 w 461914"/>
                <a:gd name="connsiteY3" fmla="*/ 122548 h 273377"/>
                <a:gd name="connsiteX4" fmla="*/ 188536 w 461914"/>
                <a:gd name="connsiteY4" fmla="*/ 141402 h 273377"/>
                <a:gd name="connsiteX5" fmla="*/ 216817 w 461914"/>
                <a:gd name="connsiteY5" fmla="*/ 150829 h 273377"/>
                <a:gd name="connsiteX6" fmla="*/ 245097 w 461914"/>
                <a:gd name="connsiteY6" fmla="*/ 169682 h 273377"/>
                <a:gd name="connsiteX7" fmla="*/ 273378 w 461914"/>
                <a:gd name="connsiteY7" fmla="*/ 179109 h 273377"/>
                <a:gd name="connsiteX8" fmla="*/ 367646 w 461914"/>
                <a:gd name="connsiteY8" fmla="*/ 197963 h 273377"/>
                <a:gd name="connsiteX9" fmla="*/ 395926 w 461914"/>
                <a:gd name="connsiteY9" fmla="*/ 216816 h 273377"/>
                <a:gd name="connsiteX10" fmla="*/ 424207 w 461914"/>
                <a:gd name="connsiteY10" fmla="*/ 226243 h 273377"/>
                <a:gd name="connsiteX11" fmla="*/ 461914 w 461914"/>
                <a:gd name="connsiteY11" fmla="*/ 273377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914" h="273377">
                  <a:moveTo>
                    <a:pt x="0" y="0"/>
                  </a:moveTo>
                  <a:cubicBezTo>
                    <a:pt x="25138" y="21996"/>
                    <a:pt x="50792" y="43417"/>
                    <a:pt x="75415" y="65988"/>
                  </a:cubicBezTo>
                  <a:cubicBezTo>
                    <a:pt x="88518" y="77999"/>
                    <a:pt x="98332" y="93835"/>
                    <a:pt x="113122" y="103695"/>
                  </a:cubicBezTo>
                  <a:cubicBezTo>
                    <a:pt x="127202" y="113081"/>
                    <a:pt x="145121" y="114980"/>
                    <a:pt x="160256" y="122548"/>
                  </a:cubicBezTo>
                  <a:cubicBezTo>
                    <a:pt x="170389" y="127615"/>
                    <a:pt x="178403" y="136335"/>
                    <a:pt x="188536" y="141402"/>
                  </a:cubicBezTo>
                  <a:cubicBezTo>
                    <a:pt x="197424" y="145846"/>
                    <a:pt x="207929" y="146385"/>
                    <a:pt x="216817" y="150829"/>
                  </a:cubicBezTo>
                  <a:cubicBezTo>
                    <a:pt x="226950" y="155896"/>
                    <a:pt x="234964" y="164615"/>
                    <a:pt x="245097" y="169682"/>
                  </a:cubicBezTo>
                  <a:cubicBezTo>
                    <a:pt x="253985" y="174126"/>
                    <a:pt x="263696" y="176875"/>
                    <a:pt x="273378" y="179109"/>
                  </a:cubicBezTo>
                  <a:cubicBezTo>
                    <a:pt x="304602" y="186315"/>
                    <a:pt x="367646" y="197963"/>
                    <a:pt x="367646" y="197963"/>
                  </a:cubicBezTo>
                  <a:cubicBezTo>
                    <a:pt x="377073" y="204247"/>
                    <a:pt x="385793" y="211749"/>
                    <a:pt x="395926" y="216816"/>
                  </a:cubicBezTo>
                  <a:cubicBezTo>
                    <a:pt x="404814" y="221260"/>
                    <a:pt x="415939" y="220731"/>
                    <a:pt x="424207" y="226243"/>
                  </a:cubicBezTo>
                  <a:cubicBezTo>
                    <a:pt x="449142" y="242866"/>
                    <a:pt x="450906" y="251362"/>
                    <a:pt x="461914" y="27337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F4DE56-3797-40EE-A359-A12052C36DD9}"/>
                </a:ext>
              </a:extLst>
            </p:cNvPr>
            <p:cNvSpPr/>
            <p:nvPr/>
          </p:nvSpPr>
          <p:spPr>
            <a:xfrm>
              <a:off x="6969760" y="4795520"/>
              <a:ext cx="355600" cy="429083"/>
            </a:xfrm>
            <a:custGeom>
              <a:avLst/>
              <a:gdLst>
                <a:gd name="connsiteX0" fmla="*/ 294640 w 355600"/>
                <a:gd name="connsiteY0" fmla="*/ 0 h 429083"/>
                <a:gd name="connsiteX1" fmla="*/ 254000 w 355600"/>
                <a:gd name="connsiteY1" fmla="*/ 132080 h 429083"/>
                <a:gd name="connsiteX2" fmla="*/ 193040 w 355600"/>
                <a:gd name="connsiteY2" fmla="*/ 142240 h 429083"/>
                <a:gd name="connsiteX3" fmla="*/ 0 w 355600"/>
                <a:gd name="connsiteY3" fmla="*/ 152400 h 429083"/>
                <a:gd name="connsiteX4" fmla="*/ 10160 w 355600"/>
                <a:gd name="connsiteY4" fmla="*/ 182880 h 429083"/>
                <a:gd name="connsiteX5" fmla="*/ 30480 w 355600"/>
                <a:gd name="connsiteY5" fmla="*/ 274320 h 429083"/>
                <a:gd name="connsiteX6" fmla="*/ 111760 w 355600"/>
                <a:gd name="connsiteY6" fmla="*/ 223520 h 429083"/>
                <a:gd name="connsiteX7" fmla="*/ 314960 w 355600"/>
                <a:gd name="connsiteY7" fmla="*/ 254000 h 429083"/>
                <a:gd name="connsiteX8" fmla="*/ 355600 w 355600"/>
                <a:gd name="connsiteY8" fmla="*/ 284480 h 429083"/>
                <a:gd name="connsiteX9" fmla="*/ 335280 w 355600"/>
                <a:gd name="connsiteY9" fmla="*/ 406400 h 429083"/>
                <a:gd name="connsiteX10" fmla="*/ 294640 w 355600"/>
                <a:gd name="connsiteY10" fmla="*/ 426720 h 429083"/>
                <a:gd name="connsiteX11" fmla="*/ 142240 w 355600"/>
                <a:gd name="connsiteY11" fmla="*/ 426720 h 42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00" h="429083">
                  <a:moveTo>
                    <a:pt x="294640" y="0"/>
                  </a:moveTo>
                  <a:cubicBezTo>
                    <a:pt x="281093" y="44027"/>
                    <a:pt x="280774" y="94596"/>
                    <a:pt x="254000" y="132080"/>
                  </a:cubicBezTo>
                  <a:cubicBezTo>
                    <a:pt x="242026" y="148843"/>
                    <a:pt x="213575" y="140597"/>
                    <a:pt x="193040" y="142240"/>
                  </a:cubicBezTo>
                  <a:cubicBezTo>
                    <a:pt x="128809" y="147378"/>
                    <a:pt x="64347" y="149013"/>
                    <a:pt x="0" y="152400"/>
                  </a:cubicBezTo>
                  <a:cubicBezTo>
                    <a:pt x="3387" y="162560"/>
                    <a:pt x="7563" y="172490"/>
                    <a:pt x="10160" y="182880"/>
                  </a:cubicBezTo>
                  <a:cubicBezTo>
                    <a:pt x="17733" y="213171"/>
                    <a:pt x="6773" y="254000"/>
                    <a:pt x="30480" y="274320"/>
                  </a:cubicBezTo>
                  <a:cubicBezTo>
                    <a:pt x="33161" y="276618"/>
                    <a:pt x="101078" y="230641"/>
                    <a:pt x="111760" y="223520"/>
                  </a:cubicBezTo>
                  <a:cubicBezTo>
                    <a:pt x="195246" y="229086"/>
                    <a:pt x="248093" y="216852"/>
                    <a:pt x="314960" y="254000"/>
                  </a:cubicBezTo>
                  <a:cubicBezTo>
                    <a:pt x="329762" y="262224"/>
                    <a:pt x="342053" y="274320"/>
                    <a:pt x="355600" y="284480"/>
                  </a:cubicBezTo>
                  <a:cubicBezTo>
                    <a:pt x="348827" y="325120"/>
                    <a:pt x="351510" y="368531"/>
                    <a:pt x="335280" y="406400"/>
                  </a:cubicBezTo>
                  <a:cubicBezTo>
                    <a:pt x="329314" y="420321"/>
                    <a:pt x="309702" y="425134"/>
                    <a:pt x="294640" y="426720"/>
                  </a:cubicBezTo>
                  <a:cubicBezTo>
                    <a:pt x="244119" y="432038"/>
                    <a:pt x="193040" y="426720"/>
                    <a:pt x="142240" y="42672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7B0D94-B669-4361-AF8A-A4956201B9BB}"/>
                </a:ext>
              </a:extLst>
            </p:cNvPr>
            <p:cNvSpPr/>
            <p:nvPr/>
          </p:nvSpPr>
          <p:spPr>
            <a:xfrm>
              <a:off x="9489440" y="4856480"/>
              <a:ext cx="284480" cy="528741"/>
            </a:xfrm>
            <a:custGeom>
              <a:avLst/>
              <a:gdLst>
                <a:gd name="connsiteX0" fmla="*/ 182880 w 284480"/>
                <a:gd name="connsiteY0" fmla="*/ 0 h 528741"/>
                <a:gd name="connsiteX1" fmla="*/ 152400 w 284480"/>
                <a:gd name="connsiteY1" fmla="*/ 50800 h 528741"/>
                <a:gd name="connsiteX2" fmla="*/ 121920 w 284480"/>
                <a:gd name="connsiteY2" fmla="*/ 60960 h 528741"/>
                <a:gd name="connsiteX3" fmla="*/ 91440 w 284480"/>
                <a:gd name="connsiteY3" fmla="*/ 111760 h 528741"/>
                <a:gd name="connsiteX4" fmla="*/ 71120 w 284480"/>
                <a:gd name="connsiteY4" fmla="*/ 142240 h 528741"/>
                <a:gd name="connsiteX5" fmla="*/ 50800 w 284480"/>
                <a:gd name="connsiteY5" fmla="*/ 233680 h 528741"/>
                <a:gd name="connsiteX6" fmla="*/ 30480 w 284480"/>
                <a:gd name="connsiteY6" fmla="*/ 284480 h 528741"/>
                <a:gd name="connsiteX7" fmla="*/ 10160 w 284480"/>
                <a:gd name="connsiteY7" fmla="*/ 375920 h 528741"/>
                <a:gd name="connsiteX8" fmla="*/ 0 w 284480"/>
                <a:gd name="connsiteY8" fmla="*/ 406400 h 528741"/>
                <a:gd name="connsiteX9" fmla="*/ 10160 w 284480"/>
                <a:gd name="connsiteY9" fmla="*/ 508000 h 528741"/>
                <a:gd name="connsiteX10" fmla="*/ 60960 w 284480"/>
                <a:gd name="connsiteY10" fmla="*/ 528320 h 528741"/>
                <a:gd name="connsiteX11" fmla="*/ 203200 w 284480"/>
                <a:gd name="connsiteY11" fmla="*/ 518160 h 528741"/>
                <a:gd name="connsiteX12" fmla="*/ 274320 w 284480"/>
                <a:gd name="connsiteY12" fmla="*/ 447040 h 528741"/>
                <a:gd name="connsiteX13" fmla="*/ 284480 w 284480"/>
                <a:gd name="connsiteY13" fmla="*/ 375920 h 528741"/>
                <a:gd name="connsiteX14" fmla="*/ 274320 w 284480"/>
                <a:gd name="connsiteY14" fmla="*/ 304800 h 528741"/>
                <a:gd name="connsiteX15" fmla="*/ 233680 w 284480"/>
                <a:gd name="connsiteY15" fmla="*/ 294640 h 528741"/>
                <a:gd name="connsiteX16" fmla="*/ 152400 w 284480"/>
                <a:gd name="connsiteY16" fmla="*/ 264160 h 528741"/>
                <a:gd name="connsiteX17" fmla="*/ 81280 w 284480"/>
                <a:gd name="connsiteY17" fmla="*/ 274320 h 528741"/>
                <a:gd name="connsiteX18" fmla="*/ 50800 w 284480"/>
                <a:gd name="connsiteY18" fmla="*/ 294640 h 528741"/>
                <a:gd name="connsiteX19" fmla="*/ 30480 w 284480"/>
                <a:gd name="connsiteY19" fmla="*/ 304800 h 5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4480" h="528741">
                  <a:moveTo>
                    <a:pt x="182880" y="0"/>
                  </a:moveTo>
                  <a:cubicBezTo>
                    <a:pt x="172720" y="16933"/>
                    <a:pt x="166364" y="36836"/>
                    <a:pt x="152400" y="50800"/>
                  </a:cubicBezTo>
                  <a:cubicBezTo>
                    <a:pt x="144827" y="58373"/>
                    <a:pt x="129493" y="53387"/>
                    <a:pt x="121920" y="60960"/>
                  </a:cubicBezTo>
                  <a:cubicBezTo>
                    <a:pt x="107956" y="74924"/>
                    <a:pt x="101906" y="95014"/>
                    <a:pt x="91440" y="111760"/>
                  </a:cubicBezTo>
                  <a:cubicBezTo>
                    <a:pt x="84968" y="122115"/>
                    <a:pt x="77893" y="132080"/>
                    <a:pt x="71120" y="142240"/>
                  </a:cubicBezTo>
                  <a:cubicBezTo>
                    <a:pt x="67094" y="162371"/>
                    <a:pt x="57974" y="212158"/>
                    <a:pt x="50800" y="233680"/>
                  </a:cubicBezTo>
                  <a:cubicBezTo>
                    <a:pt x="45033" y="250982"/>
                    <a:pt x="35490" y="266944"/>
                    <a:pt x="30480" y="284480"/>
                  </a:cubicBezTo>
                  <a:cubicBezTo>
                    <a:pt x="21902" y="314502"/>
                    <a:pt x="17733" y="345629"/>
                    <a:pt x="10160" y="375920"/>
                  </a:cubicBezTo>
                  <a:cubicBezTo>
                    <a:pt x="7563" y="386310"/>
                    <a:pt x="3387" y="396240"/>
                    <a:pt x="0" y="406400"/>
                  </a:cubicBezTo>
                  <a:cubicBezTo>
                    <a:pt x="3387" y="440267"/>
                    <a:pt x="-5061" y="477558"/>
                    <a:pt x="10160" y="508000"/>
                  </a:cubicBezTo>
                  <a:cubicBezTo>
                    <a:pt x="18316" y="524312"/>
                    <a:pt x="42747" y="527361"/>
                    <a:pt x="60960" y="528320"/>
                  </a:cubicBezTo>
                  <a:cubicBezTo>
                    <a:pt x="108428" y="530818"/>
                    <a:pt x="155787" y="521547"/>
                    <a:pt x="203200" y="518160"/>
                  </a:cubicBezTo>
                  <a:cubicBezTo>
                    <a:pt x="233691" y="497833"/>
                    <a:pt x="258076" y="486026"/>
                    <a:pt x="274320" y="447040"/>
                  </a:cubicBezTo>
                  <a:cubicBezTo>
                    <a:pt x="283531" y="424935"/>
                    <a:pt x="281093" y="399627"/>
                    <a:pt x="284480" y="375920"/>
                  </a:cubicBezTo>
                  <a:cubicBezTo>
                    <a:pt x="281093" y="352213"/>
                    <a:pt x="287012" y="325107"/>
                    <a:pt x="274320" y="304800"/>
                  </a:cubicBezTo>
                  <a:cubicBezTo>
                    <a:pt x="266919" y="292959"/>
                    <a:pt x="247106" y="298476"/>
                    <a:pt x="233680" y="294640"/>
                  </a:cubicBezTo>
                  <a:cubicBezTo>
                    <a:pt x="205807" y="286676"/>
                    <a:pt x="179240" y="274896"/>
                    <a:pt x="152400" y="264160"/>
                  </a:cubicBezTo>
                  <a:cubicBezTo>
                    <a:pt x="128693" y="267547"/>
                    <a:pt x="104217" y="267439"/>
                    <a:pt x="81280" y="274320"/>
                  </a:cubicBezTo>
                  <a:cubicBezTo>
                    <a:pt x="69584" y="277829"/>
                    <a:pt x="61271" y="288358"/>
                    <a:pt x="50800" y="294640"/>
                  </a:cubicBezTo>
                  <a:cubicBezTo>
                    <a:pt x="44306" y="298536"/>
                    <a:pt x="37253" y="301413"/>
                    <a:pt x="30480" y="30480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B5E76B-52AC-4F89-9D1D-B5AEE0D64FF0}"/>
                </a:ext>
              </a:extLst>
            </p:cNvPr>
            <p:cNvSpPr/>
            <p:nvPr/>
          </p:nvSpPr>
          <p:spPr>
            <a:xfrm>
              <a:off x="7503736" y="2761111"/>
              <a:ext cx="216817" cy="216816"/>
            </a:xfrm>
            <a:custGeom>
              <a:avLst/>
              <a:gdLst>
                <a:gd name="connsiteX0" fmla="*/ 0 w 216817"/>
                <a:gd name="connsiteY0" fmla="*/ 0 h 216816"/>
                <a:gd name="connsiteX1" fmla="*/ 103695 w 216817"/>
                <a:gd name="connsiteY1" fmla="*/ 94268 h 216816"/>
                <a:gd name="connsiteX2" fmla="*/ 113122 w 216817"/>
                <a:gd name="connsiteY2" fmla="*/ 122548 h 216816"/>
                <a:gd name="connsiteX3" fmla="*/ 141402 w 216817"/>
                <a:gd name="connsiteY3" fmla="*/ 141402 h 216816"/>
                <a:gd name="connsiteX4" fmla="*/ 197963 w 216817"/>
                <a:gd name="connsiteY4" fmla="*/ 188536 h 216816"/>
                <a:gd name="connsiteX5" fmla="*/ 216817 w 216817"/>
                <a:gd name="connsiteY5" fmla="*/ 216816 h 21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817" h="216816">
                  <a:moveTo>
                    <a:pt x="0" y="0"/>
                  </a:moveTo>
                  <a:cubicBezTo>
                    <a:pt x="58286" y="34971"/>
                    <a:pt x="56857" y="27356"/>
                    <a:pt x="103695" y="94268"/>
                  </a:cubicBezTo>
                  <a:cubicBezTo>
                    <a:pt x="109393" y="102408"/>
                    <a:pt x="106915" y="114789"/>
                    <a:pt x="113122" y="122548"/>
                  </a:cubicBezTo>
                  <a:cubicBezTo>
                    <a:pt x="120200" y="131395"/>
                    <a:pt x="132698" y="134149"/>
                    <a:pt x="141402" y="141402"/>
                  </a:cubicBezTo>
                  <a:cubicBezTo>
                    <a:pt x="213985" y="201888"/>
                    <a:pt x="127749" y="141725"/>
                    <a:pt x="197963" y="188536"/>
                  </a:cubicBezTo>
                  <a:lnTo>
                    <a:pt x="216817" y="216816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FFA0E80-225C-4923-B9E0-9D626BFCBB40}"/>
                </a:ext>
              </a:extLst>
            </p:cNvPr>
            <p:cNvSpPr/>
            <p:nvPr/>
          </p:nvSpPr>
          <p:spPr>
            <a:xfrm>
              <a:off x="7513163" y="2770538"/>
              <a:ext cx="207390" cy="216816"/>
            </a:xfrm>
            <a:custGeom>
              <a:avLst/>
              <a:gdLst>
                <a:gd name="connsiteX0" fmla="*/ 0 w 207390"/>
                <a:gd name="connsiteY0" fmla="*/ 216816 h 216816"/>
                <a:gd name="connsiteX1" fmla="*/ 65987 w 207390"/>
                <a:gd name="connsiteY1" fmla="*/ 131975 h 216816"/>
                <a:gd name="connsiteX2" fmla="*/ 113121 w 207390"/>
                <a:gd name="connsiteY2" fmla="*/ 84841 h 216816"/>
                <a:gd name="connsiteX3" fmla="*/ 131975 w 207390"/>
                <a:gd name="connsiteY3" fmla="*/ 56561 h 216816"/>
                <a:gd name="connsiteX4" fmla="*/ 188536 w 207390"/>
                <a:gd name="connsiteY4" fmla="*/ 28280 h 216816"/>
                <a:gd name="connsiteX5" fmla="*/ 207390 w 207390"/>
                <a:gd name="connsiteY5" fmla="*/ 0 h 21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390" h="216816">
                  <a:moveTo>
                    <a:pt x="0" y="216816"/>
                  </a:moveTo>
                  <a:cubicBezTo>
                    <a:pt x="54830" y="125432"/>
                    <a:pt x="-1561" y="210780"/>
                    <a:pt x="65987" y="131975"/>
                  </a:cubicBezTo>
                  <a:cubicBezTo>
                    <a:pt x="107884" y="83096"/>
                    <a:pt x="58656" y="121152"/>
                    <a:pt x="113121" y="84841"/>
                  </a:cubicBezTo>
                  <a:cubicBezTo>
                    <a:pt x="119406" y="75414"/>
                    <a:pt x="123964" y="64572"/>
                    <a:pt x="131975" y="56561"/>
                  </a:cubicBezTo>
                  <a:cubicBezTo>
                    <a:pt x="150250" y="38287"/>
                    <a:pt x="165535" y="35947"/>
                    <a:pt x="188536" y="28280"/>
                  </a:cubicBezTo>
                  <a:lnTo>
                    <a:pt x="20739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662CBC-A02B-4DC9-B6B8-8A5ACB451F50}"/>
                </a:ext>
              </a:extLst>
            </p:cNvPr>
            <p:cNvSpPr/>
            <p:nvPr/>
          </p:nvSpPr>
          <p:spPr>
            <a:xfrm>
              <a:off x="7918515" y="3685880"/>
              <a:ext cx="226703" cy="254524"/>
            </a:xfrm>
            <a:custGeom>
              <a:avLst/>
              <a:gdLst>
                <a:gd name="connsiteX0" fmla="*/ 0 w 226703"/>
                <a:gd name="connsiteY0" fmla="*/ 254524 h 254524"/>
                <a:gd name="connsiteX1" fmla="*/ 47134 w 226703"/>
                <a:gd name="connsiteY1" fmla="*/ 216817 h 254524"/>
                <a:gd name="connsiteX2" fmla="*/ 141403 w 226703"/>
                <a:gd name="connsiteY2" fmla="*/ 160256 h 254524"/>
                <a:gd name="connsiteX3" fmla="*/ 197963 w 226703"/>
                <a:gd name="connsiteY3" fmla="*/ 103695 h 254524"/>
                <a:gd name="connsiteX4" fmla="*/ 226244 w 226703"/>
                <a:gd name="connsiteY4" fmla="*/ 18854 h 254524"/>
                <a:gd name="connsiteX5" fmla="*/ 226244 w 226703"/>
                <a:gd name="connsiteY5" fmla="*/ 0 h 25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703" h="254524">
                  <a:moveTo>
                    <a:pt x="0" y="254524"/>
                  </a:moveTo>
                  <a:cubicBezTo>
                    <a:pt x="15711" y="241955"/>
                    <a:pt x="29881" y="227169"/>
                    <a:pt x="47134" y="216817"/>
                  </a:cubicBezTo>
                  <a:cubicBezTo>
                    <a:pt x="137620" y="162526"/>
                    <a:pt x="51723" y="241784"/>
                    <a:pt x="141403" y="160256"/>
                  </a:cubicBezTo>
                  <a:cubicBezTo>
                    <a:pt x="161132" y="142321"/>
                    <a:pt x="197963" y="103695"/>
                    <a:pt x="197963" y="103695"/>
                  </a:cubicBezTo>
                  <a:cubicBezTo>
                    <a:pt x="211530" y="69779"/>
                    <a:pt x="220445" y="53647"/>
                    <a:pt x="226244" y="18854"/>
                  </a:cubicBezTo>
                  <a:cubicBezTo>
                    <a:pt x="227277" y="12655"/>
                    <a:pt x="226244" y="6285"/>
                    <a:pt x="226244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A73696E-AFE4-456C-A527-60E4C8E70100}"/>
                </a:ext>
              </a:extLst>
            </p:cNvPr>
            <p:cNvSpPr/>
            <p:nvPr/>
          </p:nvSpPr>
          <p:spPr>
            <a:xfrm>
              <a:off x="7918515" y="3780148"/>
              <a:ext cx="235671" cy="169683"/>
            </a:xfrm>
            <a:custGeom>
              <a:avLst/>
              <a:gdLst>
                <a:gd name="connsiteX0" fmla="*/ 0 w 235671"/>
                <a:gd name="connsiteY0" fmla="*/ 0 h 169683"/>
                <a:gd name="connsiteX1" fmla="*/ 47134 w 235671"/>
                <a:gd name="connsiteY1" fmla="*/ 47134 h 169683"/>
                <a:gd name="connsiteX2" fmla="*/ 84842 w 235671"/>
                <a:gd name="connsiteY2" fmla="*/ 56561 h 169683"/>
                <a:gd name="connsiteX3" fmla="*/ 113122 w 235671"/>
                <a:gd name="connsiteY3" fmla="*/ 75415 h 169683"/>
                <a:gd name="connsiteX4" fmla="*/ 179110 w 235671"/>
                <a:gd name="connsiteY4" fmla="*/ 103695 h 169683"/>
                <a:gd name="connsiteX5" fmla="*/ 207390 w 235671"/>
                <a:gd name="connsiteY5" fmla="*/ 122549 h 169683"/>
                <a:gd name="connsiteX6" fmla="*/ 235671 w 235671"/>
                <a:gd name="connsiteY6" fmla="*/ 169683 h 16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671" h="169683">
                  <a:moveTo>
                    <a:pt x="0" y="0"/>
                  </a:moveTo>
                  <a:cubicBezTo>
                    <a:pt x="15711" y="15711"/>
                    <a:pt x="28646" y="34809"/>
                    <a:pt x="47134" y="47134"/>
                  </a:cubicBezTo>
                  <a:cubicBezTo>
                    <a:pt x="57914" y="54321"/>
                    <a:pt x="72933" y="51457"/>
                    <a:pt x="84842" y="56561"/>
                  </a:cubicBezTo>
                  <a:cubicBezTo>
                    <a:pt x="95255" y="61024"/>
                    <a:pt x="103285" y="69794"/>
                    <a:pt x="113122" y="75415"/>
                  </a:cubicBezTo>
                  <a:cubicBezTo>
                    <a:pt x="145736" y="94051"/>
                    <a:pt x="147384" y="93120"/>
                    <a:pt x="179110" y="103695"/>
                  </a:cubicBezTo>
                  <a:cubicBezTo>
                    <a:pt x="188537" y="109980"/>
                    <a:pt x="199379" y="114538"/>
                    <a:pt x="207390" y="122549"/>
                  </a:cubicBezTo>
                  <a:cubicBezTo>
                    <a:pt x="218767" y="133926"/>
                    <a:pt x="228232" y="154804"/>
                    <a:pt x="235671" y="16968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59795B3-ADD1-416E-8387-70FCB78B4A1F}"/>
                </a:ext>
              </a:extLst>
            </p:cNvPr>
            <p:cNvSpPr/>
            <p:nvPr/>
          </p:nvSpPr>
          <p:spPr>
            <a:xfrm>
              <a:off x="7409468" y="4656841"/>
              <a:ext cx="311085" cy="395926"/>
            </a:xfrm>
            <a:custGeom>
              <a:avLst/>
              <a:gdLst>
                <a:gd name="connsiteX0" fmla="*/ 0 w 311085"/>
                <a:gd name="connsiteY0" fmla="*/ 395926 h 395926"/>
                <a:gd name="connsiteX1" fmla="*/ 103695 w 311085"/>
                <a:gd name="connsiteY1" fmla="*/ 282804 h 395926"/>
                <a:gd name="connsiteX2" fmla="*/ 197963 w 311085"/>
                <a:gd name="connsiteY2" fmla="*/ 188536 h 395926"/>
                <a:gd name="connsiteX3" fmla="*/ 216817 w 311085"/>
                <a:gd name="connsiteY3" fmla="*/ 141402 h 395926"/>
                <a:gd name="connsiteX4" fmla="*/ 226243 w 311085"/>
                <a:gd name="connsiteY4" fmla="*/ 103695 h 395926"/>
                <a:gd name="connsiteX5" fmla="*/ 254524 w 311085"/>
                <a:gd name="connsiteY5" fmla="*/ 75415 h 395926"/>
                <a:gd name="connsiteX6" fmla="*/ 273377 w 311085"/>
                <a:gd name="connsiteY6" fmla="*/ 37707 h 395926"/>
                <a:gd name="connsiteX7" fmla="*/ 301658 w 311085"/>
                <a:gd name="connsiteY7" fmla="*/ 9427 h 395926"/>
                <a:gd name="connsiteX8" fmla="*/ 311085 w 311085"/>
                <a:gd name="connsiteY8" fmla="*/ 0 h 39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085" h="395926">
                  <a:moveTo>
                    <a:pt x="0" y="395926"/>
                  </a:moveTo>
                  <a:cubicBezTo>
                    <a:pt x="77889" y="298564"/>
                    <a:pt x="-8601" y="403120"/>
                    <a:pt x="103695" y="282804"/>
                  </a:cubicBezTo>
                  <a:cubicBezTo>
                    <a:pt x="190105" y="190222"/>
                    <a:pt x="137494" y="228850"/>
                    <a:pt x="197963" y="188536"/>
                  </a:cubicBezTo>
                  <a:cubicBezTo>
                    <a:pt x="204248" y="172825"/>
                    <a:pt x="211466" y="157455"/>
                    <a:pt x="216817" y="141402"/>
                  </a:cubicBezTo>
                  <a:cubicBezTo>
                    <a:pt x="220914" y="129111"/>
                    <a:pt x="219815" y="114944"/>
                    <a:pt x="226243" y="103695"/>
                  </a:cubicBezTo>
                  <a:cubicBezTo>
                    <a:pt x="232857" y="92120"/>
                    <a:pt x="245097" y="84842"/>
                    <a:pt x="254524" y="75415"/>
                  </a:cubicBezTo>
                  <a:cubicBezTo>
                    <a:pt x="260808" y="62846"/>
                    <a:pt x="265209" y="49142"/>
                    <a:pt x="273377" y="37707"/>
                  </a:cubicBezTo>
                  <a:cubicBezTo>
                    <a:pt x="281126" y="26859"/>
                    <a:pt x="292231" y="18854"/>
                    <a:pt x="301658" y="9427"/>
                  </a:cubicBezTo>
                  <a:lnTo>
                    <a:pt x="31108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7101E5E-8BF9-41B1-A62F-DCD91FAE540C}"/>
                </a:ext>
              </a:extLst>
            </p:cNvPr>
            <p:cNvSpPr/>
            <p:nvPr/>
          </p:nvSpPr>
          <p:spPr>
            <a:xfrm>
              <a:off x="7343480" y="4769963"/>
              <a:ext cx="461914" cy="273377"/>
            </a:xfrm>
            <a:custGeom>
              <a:avLst/>
              <a:gdLst>
                <a:gd name="connsiteX0" fmla="*/ 0 w 461914"/>
                <a:gd name="connsiteY0" fmla="*/ 0 h 273377"/>
                <a:gd name="connsiteX1" fmla="*/ 75415 w 461914"/>
                <a:gd name="connsiteY1" fmla="*/ 65988 h 273377"/>
                <a:gd name="connsiteX2" fmla="*/ 113122 w 461914"/>
                <a:gd name="connsiteY2" fmla="*/ 103695 h 273377"/>
                <a:gd name="connsiteX3" fmla="*/ 160256 w 461914"/>
                <a:gd name="connsiteY3" fmla="*/ 122548 h 273377"/>
                <a:gd name="connsiteX4" fmla="*/ 188536 w 461914"/>
                <a:gd name="connsiteY4" fmla="*/ 141402 h 273377"/>
                <a:gd name="connsiteX5" fmla="*/ 216817 w 461914"/>
                <a:gd name="connsiteY5" fmla="*/ 150829 h 273377"/>
                <a:gd name="connsiteX6" fmla="*/ 245097 w 461914"/>
                <a:gd name="connsiteY6" fmla="*/ 169682 h 273377"/>
                <a:gd name="connsiteX7" fmla="*/ 273378 w 461914"/>
                <a:gd name="connsiteY7" fmla="*/ 179109 h 273377"/>
                <a:gd name="connsiteX8" fmla="*/ 367646 w 461914"/>
                <a:gd name="connsiteY8" fmla="*/ 197963 h 273377"/>
                <a:gd name="connsiteX9" fmla="*/ 395926 w 461914"/>
                <a:gd name="connsiteY9" fmla="*/ 216816 h 273377"/>
                <a:gd name="connsiteX10" fmla="*/ 424207 w 461914"/>
                <a:gd name="connsiteY10" fmla="*/ 226243 h 273377"/>
                <a:gd name="connsiteX11" fmla="*/ 461914 w 461914"/>
                <a:gd name="connsiteY11" fmla="*/ 273377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914" h="273377">
                  <a:moveTo>
                    <a:pt x="0" y="0"/>
                  </a:moveTo>
                  <a:cubicBezTo>
                    <a:pt x="25138" y="21996"/>
                    <a:pt x="50792" y="43417"/>
                    <a:pt x="75415" y="65988"/>
                  </a:cubicBezTo>
                  <a:cubicBezTo>
                    <a:pt x="88518" y="77999"/>
                    <a:pt x="98332" y="93835"/>
                    <a:pt x="113122" y="103695"/>
                  </a:cubicBezTo>
                  <a:cubicBezTo>
                    <a:pt x="127202" y="113081"/>
                    <a:pt x="145121" y="114980"/>
                    <a:pt x="160256" y="122548"/>
                  </a:cubicBezTo>
                  <a:cubicBezTo>
                    <a:pt x="170389" y="127615"/>
                    <a:pt x="178403" y="136335"/>
                    <a:pt x="188536" y="141402"/>
                  </a:cubicBezTo>
                  <a:cubicBezTo>
                    <a:pt x="197424" y="145846"/>
                    <a:pt x="207929" y="146385"/>
                    <a:pt x="216817" y="150829"/>
                  </a:cubicBezTo>
                  <a:cubicBezTo>
                    <a:pt x="226950" y="155896"/>
                    <a:pt x="234964" y="164615"/>
                    <a:pt x="245097" y="169682"/>
                  </a:cubicBezTo>
                  <a:cubicBezTo>
                    <a:pt x="253985" y="174126"/>
                    <a:pt x="263696" y="176875"/>
                    <a:pt x="273378" y="179109"/>
                  </a:cubicBezTo>
                  <a:cubicBezTo>
                    <a:pt x="304602" y="186315"/>
                    <a:pt x="367646" y="197963"/>
                    <a:pt x="367646" y="197963"/>
                  </a:cubicBezTo>
                  <a:cubicBezTo>
                    <a:pt x="377073" y="204247"/>
                    <a:pt x="385793" y="211749"/>
                    <a:pt x="395926" y="216816"/>
                  </a:cubicBezTo>
                  <a:cubicBezTo>
                    <a:pt x="404814" y="221260"/>
                    <a:pt x="415939" y="220731"/>
                    <a:pt x="424207" y="226243"/>
                  </a:cubicBezTo>
                  <a:cubicBezTo>
                    <a:pt x="449142" y="242866"/>
                    <a:pt x="450906" y="251362"/>
                    <a:pt x="461914" y="27337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6884C42-4998-49D9-9FB9-7C4151379F47}"/>
                </a:ext>
              </a:extLst>
            </p:cNvPr>
            <p:cNvSpPr/>
            <p:nvPr/>
          </p:nvSpPr>
          <p:spPr>
            <a:xfrm>
              <a:off x="9610123" y="3674044"/>
              <a:ext cx="301658" cy="339365"/>
            </a:xfrm>
            <a:custGeom>
              <a:avLst/>
              <a:gdLst>
                <a:gd name="connsiteX0" fmla="*/ 0 w 301658"/>
                <a:gd name="connsiteY0" fmla="*/ 339365 h 339365"/>
                <a:gd name="connsiteX1" fmla="*/ 9427 w 301658"/>
                <a:gd name="connsiteY1" fmla="*/ 292231 h 339365"/>
                <a:gd name="connsiteX2" fmla="*/ 84842 w 301658"/>
                <a:gd name="connsiteY2" fmla="*/ 216816 h 339365"/>
                <a:gd name="connsiteX3" fmla="*/ 131976 w 301658"/>
                <a:gd name="connsiteY3" fmla="*/ 160255 h 339365"/>
                <a:gd name="connsiteX4" fmla="*/ 179110 w 301658"/>
                <a:gd name="connsiteY4" fmla="*/ 131975 h 339365"/>
                <a:gd name="connsiteX5" fmla="*/ 245097 w 301658"/>
                <a:gd name="connsiteY5" fmla="*/ 75414 h 339365"/>
                <a:gd name="connsiteX6" fmla="*/ 263951 w 301658"/>
                <a:gd name="connsiteY6" fmla="*/ 47134 h 339365"/>
                <a:gd name="connsiteX7" fmla="*/ 301658 w 301658"/>
                <a:gd name="connsiteY7" fmla="*/ 0 h 33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658" h="339365">
                  <a:moveTo>
                    <a:pt x="0" y="339365"/>
                  </a:moveTo>
                  <a:cubicBezTo>
                    <a:pt x="3142" y="323654"/>
                    <a:pt x="2920" y="306872"/>
                    <a:pt x="9427" y="292231"/>
                  </a:cubicBezTo>
                  <a:cubicBezTo>
                    <a:pt x="27609" y="251323"/>
                    <a:pt x="53833" y="247825"/>
                    <a:pt x="84842" y="216816"/>
                  </a:cubicBezTo>
                  <a:cubicBezTo>
                    <a:pt x="102196" y="199462"/>
                    <a:pt x="113734" y="176673"/>
                    <a:pt x="131976" y="160255"/>
                  </a:cubicBezTo>
                  <a:cubicBezTo>
                    <a:pt x="145595" y="147998"/>
                    <a:pt x="164647" y="143224"/>
                    <a:pt x="179110" y="131975"/>
                  </a:cubicBezTo>
                  <a:cubicBezTo>
                    <a:pt x="316291" y="25280"/>
                    <a:pt x="143731" y="142994"/>
                    <a:pt x="245097" y="75414"/>
                  </a:cubicBezTo>
                  <a:cubicBezTo>
                    <a:pt x="251382" y="65987"/>
                    <a:pt x="256698" y="55838"/>
                    <a:pt x="263951" y="47134"/>
                  </a:cubicBezTo>
                  <a:cubicBezTo>
                    <a:pt x="305511" y="-2738"/>
                    <a:pt x="281888" y="39538"/>
                    <a:pt x="30165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5F0B19-1F3E-4FD6-8567-03E58A3F20D5}"/>
                </a:ext>
              </a:extLst>
            </p:cNvPr>
            <p:cNvSpPr/>
            <p:nvPr/>
          </p:nvSpPr>
          <p:spPr>
            <a:xfrm>
              <a:off x="9610123" y="3758885"/>
              <a:ext cx="367646" cy="273377"/>
            </a:xfrm>
            <a:custGeom>
              <a:avLst/>
              <a:gdLst>
                <a:gd name="connsiteX0" fmla="*/ 0 w 367646"/>
                <a:gd name="connsiteY0" fmla="*/ 0 h 273377"/>
                <a:gd name="connsiteX1" fmla="*/ 65988 w 367646"/>
                <a:gd name="connsiteY1" fmla="*/ 84841 h 273377"/>
                <a:gd name="connsiteX2" fmla="*/ 94268 w 367646"/>
                <a:gd name="connsiteY2" fmla="*/ 94268 h 273377"/>
                <a:gd name="connsiteX3" fmla="*/ 122549 w 367646"/>
                <a:gd name="connsiteY3" fmla="*/ 122549 h 273377"/>
                <a:gd name="connsiteX4" fmla="*/ 169683 w 367646"/>
                <a:gd name="connsiteY4" fmla="*/ 131975 h 273377"/>
                <a:gd name="connsiteX5" fmla="*/ 197963 w 367646"/>
                <a:gd name="connsiteY5" fmla="*/ 150829 h 273377"/>
                <a:gd name="connsiteX6" fmla="*/ 216817 w 367646"/>
                <a:gd name="connsiteY6" fmla="*/ 188536 h 273377"/>
                <a:gd name="connsiteX7" fmla="*/ 292231 w 367646"/>
                <a:gd name="connsiteY7" fmla="*/ 226243 h 273377"/>
                <a:gd name="connsiteX8" fmla="*/ 320512 w 367646"/>
                <a:gd name="connsiteY8" fmla="*/ 245097 h 273377"/>
                <a:gd name="connsiteX9" fmla="*/ 367646 w 367646"/>
                <a:gd name="connsiteY9" fmla="*/ 273377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7646" h="273377">
                  <a:moveTo>
                    <a:pt x="0" y="0"/>
                  </a:moveTo>
                  <a:cubicBezTo>
                    <a:pt x="21759" y="36265"/>
                    <a:pt x="30524" y="59510"/>
                    <a:pt x="65988" y="84841"/>
                  </a:cubicBezTo>
                  <a:cubicBezTo>
                    <a:pt x="74074" y="90617"/>
                    <a:pt x="84841" y="91126"/>
                    <a:pt x="94268" y="94268"/>
                  </a:cubicBezTo>
                  <a:cubicBezTo>
                    <a:pt x="103695" y="103695"/>
                    <a:pt x="110625" y="116587"/>
                    <a:pt x="122549" y="122549"/>
                  </a:cubicBezTo>
                  <a:cubicBezTo>
                    <a:pt x="136880" y="129714"/>
                    <a:pt x="154681" y="126349"/>
                    <a:pt x="169683" y="131975"/>
                  </a:cubicBezTo>
                  <a:cubicBezTo>
                    <a:pt x="180291" y="135953"/>
                    <a:pt x="188536" y="144544"/>
                    <a:pt x="197963" y="150829"/>
                  </a:cubicBezTo>
                  <a:cubicBezTo>
                    <a:pt x="204248" y="163398"/>
                    <a:pt x="205844" y="179757"/>
                    <a:pt x="216817" y="188536"/>
                  </a:cubicBezTo>
                  <a:cubicBezTo>
                    <a:pt x="238763" y="206093"/>
                    <a:pt x="268846" y="210653"/>
                    <a:pt x="292231" y="226243"/>
                  </a:cubicBezTo>
                  <a:cubicBezTo>
                    <a:pt x="301658" y="232528"/>
                    <a:pt x="310378" y="240030"/>
                    <a:pt x="320512" y="245097"/>
                  </a:cubicBezTo>
                  <a:cubicBezTo>
                    <a:pt x="369462" y="269572"/>
                    <a:pt x="330819" y="236552"/>
                    <a:pt x="367646" y="27337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1653590-FF14-4B0D-A299-B2A04B67BD04}"/>
              </a:ext>
            </a:extLst>
          </p:cNvPr>
          <p:cNvSpPr txBox="1"/>
          <p:nvPr/>
        </p:nvSpPr>
        <p:spPr>
          <a:xfrm>
            <a:off x="9281716" y="5405569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1E6C9-806B-4840-A2F0-4B1844E5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85BD-A6A6-4FEA-996A-3CEF9DEB6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then represent an image of any size </a:t>
            </a:r>
            <a:r>
              <a:rPr lang="en-GB" i="1" dirty="0"/>
              <a:t>and from any class</a:t>
            </a:r>
            <a:r>
              <a:rPr lang="en-GB" dirty="0"/>
              <a:t> with a histogram showing the fraction of patches in each cluster…</a:t>
            </a:r>
          </a:p>
          <a:p>
            <a:r>
              <a:rPr lang="en-GB" dirty="0"/>
              <a:t>…Nice because images of different sizes </a:t>
            </a:r>
            <a:r>
              <a:rPr lang="en-GB" i="1" dirty="0"/>
              <a:t>and from different classes</a:t>
            </a:r>
            <a:r>
              <a:rPr lang="en-GB" dirty="0"/>
              <a:t> now live in the same feature space…</a:t>
            </a:r>
          </a:p>
          <a:p>
            <a:r>
              <a:rPr lang="en-GB" dirty="0"/>
              <a:t>Here a 6D space… where different classes are distinctive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3E3AA-B956-44C5-BA50-273BD0EB86B8}"/>
              </a:ext>
            </a:extLst>
          </p:cNvPr>
          <p:cNvSpPr txBox="1"/>
          <p:nvPr/>
        </p:nvSpPr>
        <p:spPr>
          <a:xfrm>
            <a:off x="9286127" y="2973752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9E97A-B9FD-4B31-A10C-9E8DAE02BFC7}"/>
              </a:ext>
            </a:extLst>
          </p:cNvPr>
          <p:cNvCxnSpPr/>
          <p:nvPr/>
        </p:nvCxnSpPr>
        <p:spPr>
          <a:xfrm flipV="1">
            <a:off x="9198347" y="415324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A61819-9272-45EE-8508-F8A69ED1F687}"/>
              </a:ext>
            </a:extLst>
          </p:cNvPr>
          <p:cNvCxnSpPr>
            <a:cxnSpLocks/>
          </p:cNvCxnSpPr>
          <p:nvPr/>
        </p:nvCxnSpPr>
        <p:spPr>
          <a:xfrm flipV="1">
            <a:off x="9198347" y="5407886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75059-942D-441C-BA09-70A61F21D278}"/>
              </a:ext>
            </a:extLst>
          </p:cNvPr>
          <p:cNvCxnSpPr/>
          <p:nvPr/>
        </p:nvCxnSpPr>
        <p:spPr>
          <a:xfrm flipV="1">
            <a:off x="9198347" y="1720534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B99D8A-71A1-4F16-8F8C-3BDFE7858C22}"/>
              </a:ext>
            </a:extLst>
          </p:cNvPr>
          <p:cNvCxnSpPr>
            <a:cxnSpLocks/>
          </p:cNvCxnSpPr>
          <p:nvPr/>
        </p:nvCxnSpPr>
        <p:spPr>
          <a:xfrm flipV="1">
            <a:off x="9198347" y="2975175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12E84-783D-445E-9EC2-A5DB8E939356}"/>
              </a:ext>
            </a:extLst>
          </p:cNvPr>
          <p:cNvSpPr/>
          <p:nvPr/>
        </p:nvSpPr>
        <p:spPr>
          <a:xfrm>
            <a:off x="9632470" y="2158093"/>
            <a:ext cx="179017" cy="8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2E572D-4F67-4526-B156-35BCEC181F5B}"/>
              </a:ext>
            </a:extLst>
          </p:cNvPr>
          <p:cNvSpPr/>
          <p:nvPr/>
        </p:nvSpPr>
        <p:spPr>
          <a:xfrm>
            <a:off x="10908877" y="2564493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BE6D60-1678-4234-818C-4F652AFB2F1B}"/>
              </a:ext>
            </a:extLst>
          </p:cNvPr>
          <p:cNvSpPr txBox="1"/>
          <p:nvPr/>
        </p:nvSpPr>
        <p:spPr>
          <a:xfrm rot="16200000">
            <a:off x="7997265" y="2186615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74FC19-BD0B-4E6E-8B18-6B7DDDA86A7B}"/>
              </a:ext>
            </a:extLst>
          </p:cNvPr>
          <p:cNvSpPr txBox="1"/>
          <p:nvPr/>
        </p:nvSpPr>
        <p:spPr>
          <a:xfrm rot="16200000">
            <a:off x="7984682" y="4611288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pic>
        <p:nvPicPr>
          <p:cNvPr id="37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E4CE9DCC-98FE-4706-9E06-456854C6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1" y="2206531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70E07A8-D8C4-4D40-8DA1-0B60DCFAA991}"/>
              </a:ext>
            </a:extLst>
          </p:cNvPr>
          <p:cNvSpPr/>
          <p:nvPr/>
        </p:nvSpPr>
        <p:spPr>
          <a:xfrm>
            <a:off x="10590378" y="2280515"/>
            <a:ext cx="179017" cy="69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8F22EC-1544-46DE-9F08-90021D1AAB55}"/>
              </a:ext>
            </a:extLst>
          </p:cNvPr>
          <p:cNvSpPr/>
          <p:nvPr/>
        </p:nvSpPr>
        <p:spPr>
          <a:xfrm>
            <a:off x="9327670" y="4473964"/>
            <a:ext cx="179017" cy="9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DED56-1EE8-4485-97CA-7820AA15B956}"/>
              </a:ext>
            </a:extLst>
          </p:cNvPr>
          <p:cNvSpPr/>
          <p:nvPr/>
        </p:nvSpPr>
        <p:spPr>
          <a:xfrm>
            <a:off x="9940808" y="4858007"/>
            <a:ext cx="180000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4B0482-F475-4601-8678-AEB826052212}"/>
              </a:ext>
            </a:extLst>
          </p:cNvPr>
          <p:cNvSpPr/>
          <p:nvPr/>
        </p:nvSpPr>
        <p:spPr>
          <a:xfrm>
            <a:off x="10265258" y="4642107"/>
            <a:ext cx="179017" cy="76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DD9138-F7E2-4948-8DBA-6164EE0338CB}"/>
              </a:ext>
            </a:extLst>
          </p:cNvPr>
          <p:cNvSpPr/>
          <p:nvPr/>
        </p:nvSpPr>
        <p:spPr>
          <a:xfrm>
            <a:off x="10573597" y="4858775"/>
            <a:ext cx="179017" cy="55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22EC84-8559-4D5D-964A-5A0FA52F7059}"/>
              </a:ext>
            </a:extLst>
          </p:cNvPr>
          <p:cNvSpPr/>
          <p:nvPr/>
        </p:nvSpPr>
        <p:spPr>
          <a:xfrm>
            <a:off x="9331585" y="2908961"/>
            <a:ext cx="17901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5188B9-E05D-4E47-BA84-94CA4A482676}"/>
              </a:ext>
            </a:extLst>
          </p:cNvPr>
          <p:cNvSpPr/>
          <p:nvPr/>
        </p:nvSpPr>
        <p:spPr>
          <a:xfrm>
            <a:off x="10272712" y="2939441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9EB000-FBCF-40F6-9B36-A99120A8A800}"/>
              </a:ext>
            </a:extLst>
          </p:cNvPr>
          <p:cNvSpPr/>
          <p:nvPr/>
        </p:nvSpPr>
        <p:spPr>
          <a:xfrm>
            <a:off x="9961129" y="2448155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www.vision.caltech.edu/Image_Datasets/Caltech256/images/004.baseball-bat/004_0024.jpg">
            <a:extLst>
              <a:ext uri="{FF2B5EF4-FFF2-40B4-BE49-F238E27FC236}">
                <a16:creationId xmlns:a16="http://schemas.microsoft.com/office/drawing/2014/main" id="{8B730981-E51C-477C-8CDA-401D68A6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528" y="4304845"/>
            <a:ext cx="895032" cy="10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661525A-1F78-45F9-B0AF-98B81A749607}"/>
              </a:ext>
            </a:extLst>
          </p:cNvPr>
          <p:cNvSpPr/>
          <p:nvPr/>
        </p:nvSpPr>
        <p:spPr>
          <a:xfrm>
            <a:off x="963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CFA2A4-C139-4F74-8C1E-B589FFCCFABE}"/>
              </a:ext>
            </a:extLst>
          </p:cNvPr>
          <p:cNvSpPr/>
          <p:nvPr/>
        </p:nvSpPr>
        <p:spPr>
          <a:xfrm>
            <a:off x="10906206" y="5355249"/>
            <a:ext cx="179017" cy="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7266D2-9A96-4B61-AEAE-BD8300103211}"/>
              </a:ext>
            </a:extLst>
          </p:cNvPr>
          <p:cNvCxnSpPr>
            <a:cxnSpLocks/>
          </p:cNvCxnSpPr>
          <p:nvPr/>
        </p:nvCxnSpPr>
        <p:spPr>
          <a:xfrm flipH="1">
            <a:off x="9418322" y="1177784"/>
            <a:ext cx="515033" cy="138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E9A0FB-B9C5-450E-931A-1B313B764809}"/>
              </a:ext>
            </a:extLst>
          </p:cNvPr>
          <p:cNvCxnSpPr>
            <a:cxnSpLocks/>
          </p:cNvCxnSpPr>
          <p:nvPr/>
        </p:nvCxnSpPr>
        <p:spPr>
          <a:xfrm>
            <a:off x="9933355" y="1184283"/>
            <a:ext cx="417604" cy="14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F92DEC-BEF2-42C4-BC0A-BBE0A35FBBC4}"/>
              </a:ext>
            </a:extLst>
          </p:cNvPr>
          <p:cNvSpPr txBox="1"/>
          <p:nvPr/>
        </p:nvSpPr>
        <p:spPr>
          <a:xfrm>
            <a:off x="8864405" y="618902"/>
            <a:ext cx="217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Clusters 1 and 4 tend to be low for basketball images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10765B-7FE9-4D2A-9537-9E9E3D9204E7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9716964" y="4048606"/>
            <a:ext cx="608009" cy="9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C3ED77-042F-46FB-97BC-5BF31D9CF95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324973" y="4048606"/>
            <a:ext cx="667596" cy="103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1A905D-94FA-4C22-B0A4-7C79F7E06E3A}"/>
              </a:ext>
            </a:extLst>
          </p:cNvPr>
          <p:cNvSpPr txBox="1"/>
          <p:nvPr/>
        </p:nvSpPr>
        <p:spPr>
          <a:xfrm>
            <a:off x="9239964" y="3525386"/>
            <a:ext cx="217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Clusters 2 and 6 tend to be low for baseball images</a:t>
            </a:r>
          </a:p>
        </p:txBody>
      </p:sp>
    </p:spTree>
    <p:extLst>
      <p:ext uri="{BB962C8B-B14F-4D97-AF65-F5344CB8AC3E}">
        <p14:creationId xmlns:p14="http://schemas.microsoft.com/office/powerpoint/2010/main" val="40488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9278-BAF6-46BE-9BD4-CEE714EE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“Visual words”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ADFB-1E66-4BA3-A586-AD6CCC31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thinking about written documents, we know we can always break them down into their component building blocks: words</a:t>
            </a:r>
          </a:p>
          <a:p>
            <a:r>
              <a:rPr lang="en-GB" dirty="0"/>
              <a:t>Easy to get to a histogram-based representation</a:t>
            </a:r>
          </a:p>
          <a:p>
            <a:r>
              <a:rPr lang="en-GB" dirty="0"/>
              <a:t>With images it’s more difficult: there is no equivalent of these repeating “building blocks”</a:t>
            </a:r>
          </a:p>
          <a:p>
            <a:r>
              <a:rPr lang="en-GB" dirty="0"/>
              <a:t>The process of identifying and numbering unique clusters in the feature space for a given set of image classes is the process of finding “visual words”…</a:t>
            </a:r>
          </a:p>
          <a:p>
            <a:r>
              <a:rPr lang="en-GB" dirty="0"/>
              <a:t>…A common “vocabulary” of visual features that tend to recur in images of the objects you’re interested in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AD635C-C1AF-4A61-A37C-B85B2615D926}"/>
              </a:ext>
            </a:extLst>
          </p:cNvPr>
          <p:cNvCxnSpPr/>
          <p:nvPr/>
        </p:nvCxnSpPr>
        <p:spPr>
          <a:xfrm flipV="1">
            <a:off x="9991121" y="174129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5370FC-36D7-487D-B74E-9EF9EB933AF8}"/>
              </a:ext>
            </a:extLst>
          </p:cNvPr>
          <p:cNvCxnSpPr>
            <a:cxnSpLocks/>
          </p:cNvCxnSpPr>
          <p:nvPr/>
        </p:nvCxnSpPr>
        <p:spPr>
          <a:xfrm flipV="1">
            <a:off x="9991121" y="1428770"/>
            <a:ext cx="1740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4229BC-124C-420F-90B7-E5D2A61EAE16}"/>
              </a:ext>
            </a:extLst>
          </p:cNvPr>
          <p:cNvSpPr/>
          <p:nvPr/>
        </p:nvSpPr>
        <p:spPr>
          <a:xfrm>
            <a:off x="10120444" y="713288"/>
            <a:ext cx="17901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3D630-33E8-4474-A736-A44EA611E5CE}"/>
              </a:ext>
            </a:extLst>
          </p:cNvPr>
          <p:cNvSpPr/>
          <p:nvPr/>
        </p:nvSpPr>
        <p:spPr>
          <a:xfrm>
            <a:off x="10428783" y="962710"/>
            <a:ext cx="179017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673D80-E6A2-40D6-AAFD-F6ED52AF2E33}"/>
              </a:ext>
            </a:extLst>
          </p:cNvPr>
          <p:cNvSpPr/>
          <p:nvPr/>
        </p:nvSpPr>
        <p:spPr>
          <a:xfrm>
            <a:off x="11045461" y="1394510"/>
            <a:ext cx="179017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1C4FA-D2E2-42BC-820B-B50899E0ADF4}"/>
              </a:ext>
            </a:extLst>
          </p:cNvPr>
          <p:cNvSpPr/>
          <p:nvPr/>
        </p:nvSpPr>
        <p:spPr>
          <a:xfrm>
            <a:off x="11353800" y="1068888"/>
            <a:ext cx="179017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13457-C226-461A-B5E4-08A8084F4F2F}"/>
              </a:ext>
            </a:extLst>
          </p:cNvPr>
          <p:cNvSpPr txBox="1"/>
          <p:nvPr/>
        </p:nvSpPr>
        <p:spPr>
          <a:xfrm>
            <a:off x="10654853" y="700204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9464A-4AE0-4335-A05B-4D5896F50C7B}"/>
              </a:ext>
            </a:extLst>
          </p:cNvPr>
          <p:cNvSpPr txBox="1"/>
          <p:nvPr/>
        </p:nvSpPr>
        <p:spPr>
          <a:xfrm>
            <a:off x="9989303" y="1430710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the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635C5-3C08-4ADF-AC52-C97459A8D4E2}"/>
              </a:ext>
            </a:extLst>
          </p:cNvPr>
          <p:cNvSpPr txBox="1"/>
          <p:nvPr/>
        </p:nvSpPr>
        <p:spPr>
          <a:xfrm>
            <a:off x="10276401" y="1433288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E2CEF-1128-42BA-82C2-80C07E675AFD}"/>
              </a:ext>
            </a:extLst>
          </p:cNvPr>
          <p:cNvSpPr txBox="1"/>
          <p:nvPr/>
        </p:nvSpPr>
        <p:spPr>
          <a:xfrm>
            <a:off x="10909125" y="1425325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5403-204C-4DB8-82DA-BD51BDF46338}"/>
              </a:ext>
            </a:extLst>
          </p:cNvPr>
          <p:cNvSpPr txBox="1"/>
          <p:nvPr/>
        </p:nvSpPr>
        <p:spPr>
          <a:xfrm>
            <a:off x="11204288" y="1425325"/>
            <a:ext cx="52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there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34D72-5BF1-40A1-96CB-F21E08F14131}"/>
              </a:ext>
            </a:extLst>
          </p:cNvPr>
          <p:cNvSpPr txBox="1"/>
          <p:nvPr/>
        </p:nvSpPr>
        <p:spPr>
          <a:xfrm>
            <a:off x="8507604" y="476691"/>
            <a:ext cx="9500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Honda said the move was due to global changes in the car industry and</a:t>
            </a:r>
          </a:p>
          <a:p>
            <a:r>
              <a:rPr lang="en-GB" sz="9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E941F-BE1C-4363-BC97-46C09F7F7B69}"/>
              </a:ext>
            </a:extLst>
          </p:cNvPr>
          <p:cNvSpPr txBox="1"/>
          <p:nvPr/>
        </p:nvSpPr>
        <p:spPr>
          <a:xfrm rot="16200000">
            <a:off x="8790433" y="730981"/>
            <a:ext cx="182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No. of occurrences</a:t>
            </a:r>
          </a:p>
        </p:txBody>
      </p:sp>
    </p:spTree>
    <p:extLst>
      <p:ext uri="{BB962C8B-B14F-4D97-AF65-F5344CB8AC3E}">
        <p14:creationId xmlns:p14="http://schemas.microsoft.com/office/powerpoint/2010/main" val="3568799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9278-BAF6-46BE-9BD4-CEE714EE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“bag”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ADFB-1E66-4BA3-A586-AD6CCC31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Note that we’ve thrown away any information we had about </a:t>
            </a:r>
            <a:r>
              <a:rPr lang="en-GB" i="1" dirty="0"/>
              <a:t>where</a:t>
            </a:r>
            <a:r>
              <a:rPr lang="en-GB" dirty="0"/>
              <a:t> these visual features appear…</a:t>
            </a:r>
          </a:p>
          <a:p>
            <a:r>
              <a:rPr lang="en-GB" dirty="0"/>
              <a:t>…In either relative or absolute terms</a:t>
            </a:r>
          </a:p>
          <a:p>
            <a:r>
              <a:rPr lang="en-GB" dirty="0"/>
              <a:t>We know they tend to appear somewhere in images of these objects, but have no idea where</a:t>
            </a:r>
          </a:p>
          <a:p>
            <a:r>
              <a:rPr lang="en-GB" dirty="0"/>
              <a:t>The word “bag” is used to capture the idea that we know the features are in there, but not anything about how they’re organised</a:t>
            </a:r>
          </a:p>
          <a:p>
            <a:pPr lvl="1"/>
            <a:r>
              <a:rPr lang="en-GB" dirty="0"/>
              <a:t>Bag of words – we don’t know where words are within the document</a:t>
            </a:r>
          </a:p>
          <a:p>
            <a:pPr lvl="1"/>
            <a:r>
              <a:rPr lang="en-GB" dirty="0"/>
              <a:t>Bag of visual words – we don’t know where visual words are within the image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AD635C-C1AF-4A61-A37C-B85B2615D926}"/>
              </a:ext>
            </a:extLst>
          </p:cNvPr>
          <p:cNvCxnSpPr/>
          <p:nvPr/>
        </p:nvCxnSpPr>
        <p:spPr>
          <a:xfrm flipV="1">
            <a:off x="9991121" y="174129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5370FC-36D7-487D-B74E-9EF9EB933AF8}"/>
              </a:ext>
            </a:extLst>
          </p:cNvPr>
          <p:cNvCxnSpPr>
            <a:cxnSpLocks/>
          </p:cNvCxnSpPr>
          <p:nvPr/>
        </p:nvCxnSpPr>
        <p:spPr>
          <a:xfrm flipV="1">
            <a:off x="9991121" y="1428770"/>
            <a:ext cx="1740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4229BC-124C-420F-90B7-E5D2A61EAE16}"/>
              </a:ext>
            </a:extLst>
          </p:cNvPr>
          <p:cNvSpPr/>
          <p:nvPr/>
        </p:nvSpPr>
        <p:spPr>
          <a:xfrm>
            <a:off x="10120444" y="713288"/>
            <a:ext cx="179017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3D630-33E8-4474-A736-A44EA611E5CE}"/>
              </a:ext>
            </a:extLst>
          </p:cNvPr>
          <p:cNvSpPr/>
          <p:nvPr/>
        </p:nvSpPr>
        <p:spPr>
          <a:xfrm>
            <a:off x="10428783" y="962710"/>
            <a:ext cx="179017" cy="4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673D80-E6A2-40D6-AAFD-F6ED52AF2E33}"/>
              </a:ext>
            </a:extLst>
          </p:cNvPr>
          <p:cNvSpPr/>
          <p:nvPr/>
        </p:nvSpPr>
        <p:spPr>
          <a:xfrm>
            <a:off x="11045461" y="1394510"/>
            <a:ext cx="179017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1C4FA-D2E2-42BC-820B-B50899E0ADF4}"/>
              </a:ext>
            </a:extLst>
          </p:cNvPr>
          <p:cNvSpPr/>
          <p:nvPr/>
        </p:nvSpPr>
        <p:spPr>
          <a:xfrm>
            <a:off x="11353800" y="1068888"/>
            <a:ext cx="179017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13457-C226-461A-B5E4-08A8084F4F2F}"/>
              </a:ext>
            </a:extLst>
          </p:cNvPr>
          <p:cNvSpPr txBox="1"/>
          <p:nvPr/>
        </p:nvSpPr>
        <p:spPr>
          <a:xfrm>
            <a:off x="10654853" y="700204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9464A-4AE0-4335-A05B-4D5896F50C7B}"/>
              </a:ext>
            </a:extLst>
          </p:cNvPr>
          <p:cNvSpPr txBox="1"/>
          <p:nvPr/>
        </p:nvSpPr>
        <p:spPr>
          <a:xfrm>
            <a:off x="9989303" y="1430710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the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635C5-3C08-4ADF-AC52-C97459A8D4E2}"/>
              </a:ext>
            </a:extLst>
          </p:cNvPr>
          <p:cNvSpPr txBox="1"/>
          <p:nvPr/>
        </p:nvSpPr>
        <p:spPr>
          <a:xfrm>
            <a:off x="10276401" y="1433288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E2CEF-1128-42BA-82C2-80C07E675AFD}"/>
              </a:ext>
            </a:extLst>
          </p:cNvPr>
          <p:cNvSpPr txBox="1"/>
          <p:nvPr/>
        </p:nvSpPr>
        <p:spPr>
          <a:xfrm>
            <a:off x="10909125" y="1425325"/>
            <a:ext cx="4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5403-204C-4DB8-82DA-BD51BDF46338}"/>
              </a:ext>
            </a:extLst>
          </p:cNvPr>
          <p:cNvSpPr txBox="1"/>
          <p:nvPr/>
        </p:nvSpPr>
        <p:spPr>
          <a:xfrm>
            <a:off x="11204288" y="1425325"/>
            <a:ext cx="52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there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34D72-5BF1-40A1-96CB-F21E08F14131}"/>
              </a:ext>
            </a:extLst>
          </p:cNvPr>
          <p:cNvSpPr txBox="1"/>
          <p:nvPr/>
        </p:nvSpPr>
        <p:spPr>
          <a:xfrm>
            <a:off x="8507604" y="476691"/>
            <a:ext cx="9500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Honda said the move was due to global changes in the car industry and</a:t>
            </a:r>
          </a:p>
          <a:p>
            <a:r>
              <a:rPr lang="en-GB" sz="9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E941F-BE1C-4363-BC97-46C09F7F7B69}"/>
              </a:ext>
            </a:extLst>
          </p:cNvPr>
          <p:cNvSpPr txBox="1"/>
          <p:nvPr/>
        </p:nvSpPr>
        <p:spPr>
          <a:xfrm rot="16200000">
            <a:off x="8790433" y="730981"/>
            <a:ext cx="182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No. of occurrences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99471-D199-4CAD-8FB3-259B70485549}"/>
              </a:ext>
            </a:extLst>
          </p:cNvPr>
          <p:cNvSpPr txBox="1"/>
          <p:nvPr/>
        </p:nvSpPr>
        <p:spPr>
          <a:xfrm>
            <a:off x="5711727" y="1428113"/>
            <a:ext cx="182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Cluster number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786F95-754D-4518-9D5B-10044AEF2ADF}"/>
              </a:ext>
            </a:extLst>
          </p:cNvPr>
          <p:cNvCxnSpPr>
            <a:cxnSpLocks/>
          </p:cNvCxnSpPr>
          <p:nvPr/>
        </p:nvCxnSpPr>
        <p:spPr>
          <a:xfrm flipV="1">
            <a:off x="5623947" y="174895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B34C02-7D04-4459-9C71-24E66CF698B0}"/>
              </a:ext>
            </a:extLst>
          </p:cNvPr>
          <p:cNvCxnSpPr>
            <a:cxnSpLocks/>
          </p:cNvCxnSpPr>
          <p:nvPr/>
        </p:nvCxnSpPr>
        <p:spPr>
          <a:xfrm flipV="1">
            <a:off x="5623947" y="1429536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6EDB2F3-7FCA-41E1-88B3-5992D8D1B15E}"/>
              </a:ext>
            </a:extLst>
          </p:cNvPr>
          <p:cNvSpPr/>
          <p:nvPr/>
        </p:nvSpPr>
        <p:spPr>
          <a:xfrm>
            <a:off x="6058070" y="612454"/>
            <a:ext cx="179017" cy="8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1D635D-0B8A-45E0-B0E4-260E90CF8D2A}"/>
              </a:ext>
            </a:extLst>
          </p:cNvPr>
          <p:cNvSpPr/>
          <p:nvPr/>
        </p:nvSpPr>
        <p:spPr>
          <a:xfrm>
            <a:off x="7334477" y="1018854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B311F-221F-44F7-878C-C8C9F2E7B812}"/>
              </a:ext>
            </a:extLst>
          </p:cNvPr>
          <p:cNvSpPr txBox="1"/>
          <p:nvPr/>
        </p:nvSpPr>
        <p:spPr>
          <a:xfrm rot="16200000">
            <a:off x="4537349" y="754156"/>
            <a:ext cx="163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% of patches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D372D2-B05E-4131-8C5F-DC57885282B5}"/>
              </a:ext>
            </a:extLst>
          </p:cNvPr>
          <p:cNvSpPr/>
          <p:nvPr/>
        </p:nvSpPr>
        <p:spPr>
          <a:xfrm>
            <a:off x="7015978" y="734876"/>
            <a:ext cx="179017" cy="69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FA258-F26D-46BA-B195-3F4594DD83AE}"/>
              </a:ext>
            </a:extLst>
          </p:cNvPr>
          <p:cNvSpPr/>
          <p:nvPr/>
        </p:nvSpPr>
        <p:spPr>
          <a:xfrm>
            <a:off x="5757185" y="1363322"/>
            <a:ext cx="17901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31B5A-98AF-4D96-858D-31543A09C896}"/>
              </a:ext>
            </a:extLst>
          </p:cNvPr>
          <p:cNvSpPr/>
          <p:nvPr/>
        </p:nvSpPr>
        <p:spPr>
          <a:xfrm>
            <a:off x="6698312" y="1393802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04C84C-BB94-4E3C-AB46-F5350D0E0FBB}"/>
              </a:ext>
            </a:extLst>
          </p:cNvPr>
          <p:cNvSpPr/>
          <p:nvPr/>
        </p:nvSpPr>
        <p:spPr>
          <a:xfrm>
            <a:off x="6386729" y="902516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14" descr="http://www.vision.caltech.edu/Image_Datasets/Caltech256/images/006.basketball-hoop/006_0010.jpg">
            <a:extLst>
              <a:ext uri="{FF2B5EF4-FFF2-40B4-BE49-F238E27FC236}">
                <a16:creationId xmlns:a16="http://schemas.microsoft.com/office/drawing/2014/main" id="{359448E7-B3E8-4B29-A085-52C88A09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66" y="683574"/>
            <a:ext cx="673169" cy="44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219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ECD76-F056-44F5-9D27-A6DFC84FDCB4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8521-1064-4861-930B-F703644FEAEB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9ADC9-1E5D-4933-9DEA-A4428BBC5A73}"/>
              </a:ext>
            </a:extLst>
          </p:cNvPr>
          <p:cNvSpPr txBox="1"/>
          <p:nvPr/>
        </p:nvSpPr>
        <p:spPr>
          <a:xfrm rot="5400000">
            <a:off x="873914" y="428696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026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A5A9A16D-501A-4BC8-9E72-3C3FFE6E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7466937A-F491-455B-A031-9A2CF323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07B519D6-B4B8-46AA-9922-16254776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416552-C5BA-4E52-87F5-CE5F9A43CBE0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03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D6EACBC4-ECEB-411A-9CF8-D04C354E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3884E213-5745-40B5-9D1C-92C39A9C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51DF2BE1-DA91-4B02-B820-C7C38647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EC6A7-A1C4-44ED-B0AE-6A60FE97187A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6548E-D3D5-4F85-A2C6-509FE74E8292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038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90B031B6-0E93-44D4-9CA1-546994AC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F31AC018-9A5E-4E63-A7D1-26C1F8ED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9670D3E9-500D-4F14-8C1E-710125A5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5F64B7-288B-41CF-9954-CF300EB68228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3689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2EAA6-FFF8-4260-8901-F1941A215FB7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36060-1376-4DEF-A971-CB547A363CBB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B6CE-8FAB-4EEC-8AA3-FA3937B6ED5F}"/>
              </a:ext>
            </a:extLst>
          </p:cNvPr>
          <p:cNvSpPr txBox="1"/>
          <p:nvPr/>
        </p:nvSpPr>
        <p:spPr>
          <a:xfrm rot="5400000">
            <a:off x="873914" y="428696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8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1C91F20E-F103-4C76-8795-CCAF1585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0F21601E-3999-42D5-A45E-DA692C47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EC4F9C69-32D3-4183-A95B-21457A5E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3EDA14-1509-4AD0-B02F-EC5423FB080B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075E56CE-EEF3-40B9-A2E9-6360C3B5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9E2B2DB6-C2AF-40F2-A52E-317ED4A2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4792D0D3-0CD4-4286-B941-05A64630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BE963A-6FE7-42AE-9743-5E71168C616C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3D07C-2069-4BF3-98CE-214FB8C695DF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7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CDEB7C80-1685-402C-857E-82A2958E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59AF52FB-46F9-45F1-B614-049A0A98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53D06CE3-8C94-4585-ACB7-A7E63565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C94986-979A-4E40-A343-664CCE9BE774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9792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B1739-81CA-4D8D-9625-BC374DBDA7EC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9C81E-8CD8-4890-9AC0-0EA637334282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E352D-643C-4A06-B622-A7574A0A8916}"/>
              </a:ext>
            </a:extLst>
          </p:cNvPr>
          <p:cNvSpPr txBox="1"/>
          <p:nvPr/>
        </p:nvSpPr>
        <p:spPr>
          <a:xfrm rot="5400000">
            <a:off x="873914" y="428696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8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546BE001-CA93-415F-844E-138076F1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7CC41648-2F4E-4B2F-8BCE-8A43E7DE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384BB5C9-DE32-4152-9E35-A08AE7AF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927E06-5706-462B-A864-EF192E33122B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587042EF-E780-4294-BF90-B3DC2554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2E6DE4AA-15D8-4A9C-8B28-12984EC1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1C25593E-4A57-4AF1-BF5E-340CB103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33A719-C779-471A-964D-180A19F4C708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DF76A-14A2-49F3-A0BC-6FF7238671D6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7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05F9883D-A4D3-4977-93CB-9E325632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1229DC58-1E91-4AA1-9DC5-CAC1DB28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A1D0BA89-5FD3-44BE-B9CE-9EED08F8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71AC97-B698-4661-9982-0787FBD40071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62291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CB525-A7C5-4DCD-85A5-A268D292534C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0C308-A915-4431-9048-752964CE11AB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17437-A059-4473-ABCB-928AA272F9F9}"/>
              </a:ext>
            </a:extLst>
          </p:cNvPr>
          <p:cNvSpPr txBox="1"/>
          <p:nvPr/>
        </p:nvSpPr>
        <p:spPr>
          <a:xfrm rot="5400000">
            <a:off x="873914" y="428696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8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D4A120F7-5E62-4EA1-9632-73AE8EEC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244A1BE6-AA3F-474C-BBB2-131D6686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87065A9F-F1D4-4B28-8AB5-C32DEF72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FD4B1-5E97-4CE7-8822-D8D083729738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07607F4A-3F09-4BBB-90F5-409B992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EF89A74D-711C-4258-AC39-929E3017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30CB10EB-8EBC-4705-8627-EC633672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60F5BD-08C5-44B3-AD9C-4C35BABB1F19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A6C1-3981-4D03-AE56-71D7AA276575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7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3D92C02B-A8F6-4363-8145-AFE5A039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33E5A524-9620-4295-B552-BA0D8C7D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9023C16D-F73C-4A69-A7F2-A68BC4A1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A24EB4-D7AC-4A75-BE1E-9B0B679A9DB4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240492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CB525-A7C5-4DCD-85A5-A268D292534C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0C308-A915-4431-9048-752964CE11AB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17437-A059-4473-ABCB-928AA272F9F9}"/>
              </a:ext>
            </a:extLst>
          </p:cNvPr>
          <p:cNvSpPr txBox="1"/>
          <p:nvPr/>
        </p:nvSpPr>
        <p:spPr>
          <a:xfrm rot="5400000">
            <a:off x="873914" y="428696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8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D4A120F7-5E62-4EA1-9632-73AE8EEC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244A1BE6-AA3F-474C-BBB2-131D6686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87065A9F-F1D4-4B28-8AB5-C32DEF72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FD4B1-5E97-4CE7-8822-D8D083729738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07607F4A-3F09-4BBB-90F5-409B992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EF89A74D-711C-4258-AC39-929E3017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30CB10EB-8EBC-4705-8627-EC633672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60F5BD-08C5-44B3-AD9C-4C35BABB1F19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A6C1-3981-4D03-AE56-71D7AA276575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7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3D92C02B-A8F6-4363-8145-AFE5A039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33E5A524-9620-4295-B552-BA0D8C7D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9023C16D-F73C-4A69-A7F2-A68BC4A1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A24EB4-D7AC-4A75-BE1E-9B0B679A9DB4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C9967F-49F1-4CF5-8703-AF28EC2EB567}"/>
              </a:ext>
            </a:extLst>
          </p:cNvPr>
          <p:cNvGrpSpPr>
            <a:grpSpLocks noChangeAspect="1"/>
          </p:cNvGrpSpPr>
          <p:nvPr/>
        </p:nvGrpSpPr>
        <p:grpSpPr>
          <a:xfrm>
            <a:off x="8801021" y="2618500"/>
            <a:ext cx="724231" cy="422850"/>
            <a:chOff x="9198347" y="1720534"/>
            <a:chExt cx="2160000" cy="126114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7A03FF-F8A4-4993-A72D-C2299F56B422}"/>
                </a:ext>
              </a:extLst>
            </p:cNvPr>
            <p:cNvCxnSpPr/>
            <p:nvPr/>
          </p:nvCxnSpPr>
          <p:spPr>
            <a:xfrm flipV="1">
              <a:off x="9198347" y="1720534"/>
              <a:ext cx="0" cy="1254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113A2E-F903-4CE7-9BC3-9312396D0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347" y="2975175"/>
              <a:ext cx="216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BA66DB-7C05-442C-9680-CBA21349B242}"/>
                </a:ext>
              </a:extLst>
            </p:cNvPr>
            <p:cNvSpPr/>
            <p:nvPr/>
          </p:nvSpPr>
          <p:spPr>
            <a:xfrm>
              <a:off x="9632470" y="2158093"/>
              <a:ext cx="179017" cy="820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27243-6F45-44AE-B026-8AB6C856B2D3}"/>
                </a:ext>
              </a:extLst>
            </p:cNvPr>
            <p:cNvSpPr/>
            <p:nvPr/>
          </p:nvSpPr>
          <p:spPr>
            <a:xfrm>
              <a:off x="10908877" y="2564493"/>
              <a:ext cx="179017" cy="410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6A013-7A50-4BB9-BE0E-54D563ACBE10}"/>
                </a:ext>
              </a:extLst>
            </p:cNvPr>
            <p:cNvSpPr/>
            <p:nvPr/>
          </p:nvSpPr>
          <p:spPr>
            <a:xfrm>
              <a:off x="10590378" y="2280515"/>
              <a:ext cx="179017" cy="6976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6E20BF-6268-47A6-829B-037FD3C61729}"/>
                </a:ext>
              </a:extLst>
            </p:cNvPr>
            <p:cNvSpPr/>
            <p:nvPr/>
          </p:nvSpPr>
          <p:spPr>
            <a:xfrm>
              <a:off x="9331585" y="2908961"/>
              <a:ext cx="179017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42A8F-A2DD-4A1D-A715-7BB220DF7993}"/>
                </a:ext>
              </a:extLst>
            </p:cNvPr>
            <p:cNvSpPr/>
            <p:nvPr/>
          </p:nvSpPr>
          <p:spPr>
            <a:xfrm>
              <a:off x="10272712" y="2939441"/>
              <a:ext cx="180000" cy="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209904-3860-4FB7-8A3C-E8E0FB3CE96A}"/>
                </a:ext>
              </a:extLst>
            </p:cNvPr>
            <p:cNvSpPr/>
            <p:nvPr/>
          </p:nvSpPr>
          <p:spPr>
            <a:xfrm>
              <a:off x="9961129" y="2448155"/>
              <a:ext cx="179017" cy="5335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01E33FC-28F6-4F88-948E-A74F4B92DBC3}"/>
              </a:ext>
            </a:extLst>
          </p:cNvPr>
          <p:cNvSpPr txBox="1"/>
          <p:nvPr/>
        </p:nvSpPr>
        <p:spPr>
          <a:xfrm>
            <a:off x="8760754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histograms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B6128D-CB07-4A48-BE4F-9E609362A522}"/>
              </a:ext>
            </a:extLst>
          </p:cNvPr>
          <p:cNvSpPr txBox="1"/>
          <p:nvPr/>
        </p:nvSpPr>
        <p:spPr>
          <a:xfrm>
            <a:off x="8760754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histograms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0340C-CA0A-4859-9220-77AE6F5F832F}"/>
              </a:ext>
            </a:extLst>
          </p:cNvPr>
          <p:cNvSpPr txBox="1"/>
          <p:nvPr/>
        </p:nvSpPr>
        <p:spPr>
          <a:xfrm>
            <a:off x="8760754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histograms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59B971-53A5-4284-882D-EE003B50E73C}"/>
              </a:ext>
            </a:extLst>
          </p:cNvPr>
          <p:cNvCxnSpPr/>
          <p:nvPr/>
        </p:nvCxnSpPr>
        <p:spPr>
          <a:xfrm flipV="1">
            <a:off x="9634268" y="2623925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1CA901-5270-4225-90A1-5E175A4387EE}"/>
              </a:ext>
            </a:extLst>
          </p:cNvPr>
          <p:cNvCxnSpPr>
            <a:cxnSpLocks/>
          </p:cNvCxnSpPr>
          <p:nvPr/>
        </p:nvCxnSpPr>
        <p:spPr>
          <a:xfrm flipV="1">
            <a:off x="9634268" y="3044596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56D69D1-DF00-48A1-B18F-81A755A4CE85}"/>
              </a:ext>
            </a:extLst>
          </p:cNvPr>
          <p:cNvSpPr/>
          <p:nvPr/>
        </p:nvSpPr>
        <p:spPr>
          <a:xfrm>
            <a:off x="9779826" y="2840485"/>
            <a:ext cx="60023" cy="2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8CD3DF-AAA7-4043-A1C0-EA05B5BDB133}"/>
              </a:ext>
            </a:extLst>
          </p:cNvPr>
          <p:cNvSpPr/>
          <p:nvPr/>
        </p:nvSpPr>
        <p:spPr>
          <a:xfrm>
            <a:off x="10207795" y="2906897"/>
            <a:ext cx="60023" cy="137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07388B-F13F-44C9-B9CA-8E33BE4A430C}"/>
              </a:ext>
            </a:extLst>
          </p:cNvPr>
          <p:cNvSpPr/>
          <p:nvPr/>
        </p:nvSpPr>
        <p:spPr>
          <a:xfrm>
            <a:off x="10101005" y="2811682"/>
            <a:ext cx="60023" cy="23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D2269E-C5D9-4965-8B0C-565270F951F6}"/>
              </a:ext>
            </a:extLst>
          </p:cNvPr>
          <p:cNvSpPr/>
          <p:nvPr/>
        </p:nvSpPr>
        <p:spPr>
          <a:xfrm>
            <a:off x="9678942" y="3022395"/>
            <a:ext cx="60023" cy="24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961631-654E-4452-A00A-CB882BEFB8E8}"/>
              </a:ext>
            </a:extLst>
          </p:cNvPr>
          <p:cNvSpPr/>
          <p:nvPr/>
        </p:nvSpPr>
        <p:spPr>
          <a:xfrm>
            <a:off x="9994494" y="3032614"/>
            <a:ext cx="60353" cy="1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350CE6-ABBC-4D9E-86DE-B243014C5D1C}"/>
              </a:ext>
            </a:extLst>
          </p:cNvPr>
          <p:cNvSpPr/>
          <p:nvPr/>
        </p:nvSpPr>
        <p:spPr>
          <a:xfrm>
            <a:off x="9890023" y="2867890"/>
            <a:ext cx="60023" cy="17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FDAA4-700B-4A74-8523-A84F320108BA}"/>
              </a:ext>
            </a:extLst>
          </p:cNvPr>
          <p:cNvCxnSpPr/>
          <p:nvPr/>
        </p:nvCxnSpPr>
        <p:spPr>
          <a:xfrm flipV="1">
            <a:off x="10462038" y="2629357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A6D598-12F4-4108-95E4-F09746AEBC3F}"/>
              </a:ext>
            </a:extLst>
          </p:cNvPr>
          <p:cNvCxnSpPr>
            <a:cxnSpLocks/>
          </p:cNvCxnSpPr>
          <p:nvPr/>
        </p:nvCxnSpPr>
        <p:spPr>
          <a:xfrm flipV="1">
            <a:off x="10462038" y="3050028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E6EDB9C-2F0B-440E-909B-C9E10F392A37}"/>
              </a:ext>
            </a:extLst>
          </p:cNvPr>
          <p:cNvSpPr/>
          <p:nvPr/>
        </p:nvSpPr>
        <p:spPr>
          <a:xfrm>
            <a:off x="10607596" y="2776067"/>
            <a:ext cx="60023" cy="2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C6D57-FB55-428F-8C50-E02463DE3780}"/>
              </a:ext>
            </a:extLst>
          </p:cNvPr>
          <p:cNvSpPr/>
          <p:nvPr/>
        </p:nvSpPr>
        <p:spPr>
          <a:xfrm>
            <a:off x="11035565" y="2912329"/>
            <a:ext cx="60023" cy="137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2DE0C8-5121-4A94-87F8-AB781D0A7FE0}"/>
              </a:ext>
            </a:extLst>
          </p:cNvPr>
          <p:cNvSpPr/>
          <p:nvPr/>
        </p:nvSpPr>
        <p:spPr>
          <a:xfrm>
            <a:off x="10928775" y="2937764"/>
            <a:ext cx="60023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466E52-2EED-4BF4-BF18-AF50B4AE77A3}"/>
              </a:ext>
            </a:extLst>
          </p:cNvPr>
          <p:cNvSpPr/>
          <p:nvPr/>
        </p:nvSpPr>
        <p:spPr>
          <a:xfrm>
            <a:off x="10506712" y="3027827"/>
            <a:ext cx="60023" cy="24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94657D-852E-4269-AD73-927509D176BA}"/>
              </a:ext>
            </a:extLst>
          </p:cNvPr>
          <p:cNvSpPr/>
          <p:nvPr/>
        </p:nvSpPr>
        <p:spPr>
          <a:xfrm>
            <a:off x="10822264" y="3038046"/>
            <a:ext cx="60353" cy="1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702243-520E-4D37-879F-B0B7C10A1B4E}"/>
              </a:ext>
            </a:extLst>
          </p:cNvPr>
          <p:cNvSpPr/>
          <p:nvPr/>
        </p:nvSpPr>
        <p:spPr>
          <a:xfrm>
            <a:off x="10717793" y="2873322"/>
            <a:ext cx="60023" cy="17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3A7A82-AD5D-4BF1-9095-617C55D8C55C}"/>
              </a:ext>
            </a:extLst>
          </p:cNvPr>
          <p:cNvGrpSpPr>
            <a:grpSpLocks noChangeAspect="1"/>
          </p:cNvGrpSpPr>
          <p:nvPr/>
        </p:nvGrpSpPr>
        <p:grpSpPr>
          <a:xfrm>
            <a:off x="8827573" y="3632318"/>
            <a:ext cx="724231" cy="421368"/>
            <a:chOff x="9224703" y="5230872"/>
            <a:chExt cx="2160000" cy="125671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923088-408C-41FA-987B-67485EC7F544}"/>
                </a:ext>
              </a:extLst>
            </p:cNvPr>
            <p:cNvCxnSpPr/>
            <p:nvPr/>
          </p:nvCxnSpPr>
          <p:spPr>
            <a:xfrm flipV="1">
              <a:off x="9224703" y="5230872"/>
              <a:ext cx="0" cy="1254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1C5382-3AA2-4995-8E38-ECF0CB56F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4703" y="6485513"/>
              <a:ext cx="216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13DBDE-DAC5-489C-9DE7-528A0A1D03C4}"/>
                </a:ext>
              </a:extLst>
            </p:cNvPr>
            <p:cNvSpPr/>
            <p:nvPr/>
          </p:nvSpPr>
          <p:spPr>
            <a:xfrm>
              <a:off x="9354026" y="5551591"/>
              <a:ext cx="179017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60A8619-AC7C-4382-81B2-BD7927C07108}"/>
                </a:ext>
              </a:extLst>
            </p:cNvPr>
            <p:cNvSpPr/>
            <p:nvPr/>
          </p:nvSpPr>
          <p:spPr>
            <a:xfrm>
              <a:off x="9967164" y="5935634"/>
              <a:ext cx="180000" cy="550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24E05C-A1B7-4CED-98EE-CEAC0CF7C2F0}"/>
                </a:ext>
              </a:extLst>
            </p:cNvPr>
            <p:cNvSpPr/>
            <p:nvPr/>
          </p:nvSpPr>
          <p:spPr>
            <a:xfrm>
              <a:off x="10291614" y="5719734"/>
              <a:ext cx="179017" cy="764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CAC6A18-9A95-45DD-A326-EF8687AD25A0}"/>
                </a:ext>
              </a:extLst>
            </p:cNvPr>
            <p:cNvSpPr/>
            <p:nvPr/>
          </p:nvSpPr>
          <p:spPr>
            <a:xfrm>
              <a:off x="10599953" y="5936402"/>
              <a:ext cx="179017" cy="550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0F128C-3AB5-4C94-93ED-47BD0D4A7BD7}"/>
                </a:ext>
              </a:extLst>
            </p:cNvPr>
            <p:cNvSpPr/>
            <p:nvPr/>
          </p:nvSpPr>
          <p:spPr>
            <a:xfrm>
              <a:off x="9662562" y="6432876"/>
              <a:ext cx="179017" cy="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47276D-A567-4087-8FB3-7EC340E3D597}"/>
                </a:ext>
              </a:extLst>
            </p:cNvPr>
            <p:cNvSpPr/>
            <p:nvPr/>
          </p:nvSpPr>
          <p:spPr>
            <a:xfrm>
              <a:off x="10932562" y="6432876"/>
              <a:ext cx="179017" cy="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013FD5-2003-41F2-BB70-CD1443D33988}"/>
              </a:ext>
            </a:extLst>
          </p:cNvPr>
          <p:cNvCxnSpPr/>
          <p:nvPr/>
        </p:nvCxnSpPr>
        <p:spPr>
          <a:xfrm flipV="1">
            <a:off x="8799131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8E2EF85-6075-4E81-B741-6FC90AF867AE}"/>
              </a:ext>
            </a:extLst>
          </p:cNvPr>
          <p:cNvCxnSpPr>
            <a:cxnSpLocks/>
          </p:cNvCxnSpPr>
          <p:nvPr/>
        </p:nvCxnSpPr>
        <p:spPr>
          <a:xfrm flipV="1">
            <a:off x="8799131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FE53A4D-FB27-4F2F-B8DA-B9DAB1CB8B6D}"/>
              </a:ext>
            </a:extLst>
          </p:cNvPr>
          <p:cNvSpPr/>
          <p:nvPr/>
        </p:nvSpPr>
        <p:spPr>
          <a:xfrm>
            <a:off x="8842492" y="5278836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64C97B-6196-476D-AAD3-D42E6357614E}"/>
              </a:ext>
            </a:extLst>
          </p:cNvPr>
          <p:cNvSpPr/>
          <p:nvPr/>
        </p:nvSpPr>
        <p:spPr>
          <a:xfrm>
            <a:off x="9048072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1F7F3F-3DC3-468A-A4DA-2BCC3FD188EE}"/>
              </a:ext>
            </a:extLst>
          </p:cNvPr>
          <p:cNvSpPr/>
          <p:nvPr/>
        </p:nvSpPr>
        <p:spPr>
          <a:xfrm>
            <a:off x="8947308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D04021-083F-40FA-B040-4312303A221C}"/>
              </a:ext>
            </a:extLst>
          </p:cNvPr>
          <p:cNvSpPr/>
          <p:nvPr/>
        </p:nvSpPr>
        <p:spPr>
          <a:xfrm>
            <a:off x="9260242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71E28A-3B3C-40FC-AD67-359422678A76}"/>
              </a:ext>
            </a:extLst>
          </p:cNvPr>
          <p:cNvSpPr/>
          <p:nvPr/>
        </p:nvSpPr>
        <p:spPr>
          <a:xfrm>
            <a:off x="9155492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D10251-4824-45EB-8E1A-DFF564161D60}"/>
              </a:ext>
            </a:extLst>
          </p:cNvPr>
          <p:cNvSpPr/>
          <p:nvPr/>
        </p:nvSpPr>
        <p:spPr>
          <a:xfrm>
            <a:off x="9371763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79D232-B99B-4C5D-9979-F1E87242E3BB}"/>
              </a:ext>
            </a:extLst>
          </p:cNvPr>
          <p:cNvCxnSpPr/>
          <p:nvPr/>
        </p:nvCxnSpPr>
        <p:spPr>
          <a:xfrm flipV="1">
            <a:off x="9634268" y="3622234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E77630-71C7-413B-A5FC-D26B5B718FFE}"/>
              </a:ext>
            </a:extLst>
          </p:cNvPr>
          <p:cNvCxnSpPr>
            <a:cxnSpLocks/>
          </p:cNvCxnSpPr>
          <p:nvPr/>
        </p:nvCxnSpPr>
        <p:spPr>
          <a:xfrm flipV="1">
            <a:off x="9634268" y="4042905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831C435-9253-444C-A557-7657D85F060C}"/>
              </a:ext>
            </a:extLst>
          </p:cNvPr>
          <p:cNvSpPr/>
          <p:nvPr/>
        </p:nvSpPr>
        <p:spPr>
          <a:xfrm>
            <a:off x="9677629" y="3837719"/>
            <a:ext cx="60023" cy="20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71CE73-B9D4-433A-8C74-035D92BA1B05}"/>
              </a:ext>
            </a:extLst>
          </p:cNvPr>
          <p:cNvSpPr/>
          <p:nvPr/>
        </p:nvSpPr>
        <p:spPr>
          <a:xfrm>
            <a:off x="9883209" y="3858535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1263BA-F796-42C9-90D1-6F856823CE8E}"/>
              </a:ext>
            </a:extLst>
          </p:cNvPr>
          <p:cNvSpPr/>
          <p:nvPr/>
        </p:nvSpPr>
        <p:spPr>
          <a:xfrm>
            <a:off x="9991995" y="3849646"/>
            <a:ext cx="60023" cy="19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0F0210-AD1E-4734-95B4-C6D6440261FD}"/>
              </a:ext>
            </a:extLst>
          </p:cNvPr>
          <p:cNvSpPr/>
          <p:nvPr/>
        </p:nvSpPr>
        <p:spPr>
          <a:xfrm>
            <a:off x="10095379" y="3858793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294093-5236-423C-ACE5-584D3A5543A4}"/>
              </a:ext>
            </a:extLst>
          </p:cNvPr>
          <p:cNvSpPr/>
          <p:nvPr/>
        </p:nvSpPr>
        <p:spPr>
          <a:xfrm>
            <a:off x="9781079" y="4025256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6613C7-EA28-4EBF-A3E6-EC866C0AA749}"/>
              </a:ext>
            </a:extLst>
          </p:cNvPr>
          <p:cNvSpPr/>
          <p:nvPr/>
        </p:nvSpPr>
        <p:spPr>
          <a:xfrm>
            <a:off x="10206900" y="4025256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4CCC48C-2173-4A31-8268-99B94E5050A6}"/>
              </a:ext>
            </a:extLst>
          </p:cNvPr>
          <p:cNvCxnSpPr/>
          <p:nvPr/>
        </p:nvCxnSpPr>
        <p:spPr>
          <a:xfrm flipV="1">
            <a:off x="10464765" y="3632318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ED83DB-7D9C-4E60-89CE-317EDDF93E39}"/>
              </a:ext>
            </a:extLst>
          </p:cNvPr>
          <p:cNvCxnSpPr>
            <a:cxnSpLocks/>
          </p:cNvCxnSpPr>
          <p:nvPr/>
        </p:nvCxnSpPr>
        <p:spPr>
          <a:xfrm flipV="1">
            <a:off x="10464765" y="4052989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A6CE0B1-2BF4-476C-884C-6DDC2E99E59A}"/>
              </a:ext>
            </a:extLst>
          </p:cNvPr>
          <p:cNvSpPr/>
          <p:nvPr/>
        </p:nvSpPr>
        <p:spPr>
          <a:xfrm>
            <a:off x="10508126" y="3739853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F1307-D3E8-40C8-B56F-30A92AC8F2C7}"/>
              </a:ext>
            </a:extLst>
          </p:cNvPr>
          <p:cNvSpPr/>
          <p:nvPr/>
        </p:nvSpPr>
        <p:spPr>
          <a:xfrm>
            <a:off x="10713706" y="3868619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A4917E9-9EC3-496D-AC5F-76E51B1E2A39}"/>
              </a:ext>
            </a:extLst>
          </p:cNvPr>
          <p:cNvSpPr/>
          <p:nvPr/>
        </p:nvSpPr>
        <p:spPr>
          <a:xfrm>
            <a:off x="10822492" y="3942280"/>
            <a:ext cx="60023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E334A51-B641-4375-88EB-02956E28996F}"/>
              </a:ext>
            </a:extLst>
          </p:cNvPr>
          <p:cNvSpPr/>
          <p:nvPr/>
        </p:nvSpPr>
        <p:spPr>
          <a:xfrm>
            <a:off x="10925876" y="3868877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E9D62E-1C23-4A9B-B1B3-1E8C7E323A51}"/>
              </a:ext>
            </a:extLst>
          </p:cNvPr>
          <p:cNvSpPr/>
          <p:nvPr/>
        </p:nvSpPr>
        <p:spPr>
          <a:xfrm>
            <a:off x="10611576" y="4035340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F7D911-31E7-4A81-896C-FB9EEB96B77D}"/>
              </a:ext>
            </a:extLst>
          </p:cNvPr>
          <p:cNvSpPr/>
          <p:nvPr/>
        </p:nvSpPr>
        <p:spPr>
          <a:xfrm>
            <a:off x="11037397" y="4035340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608B352-0520-4EF5-A75A-B1FD7338E05C}"/>
              </a:ext>
            </a:extLst>
          </p:cNvPr>
          <p:cNvCxnSpPr/>
          <p:nvPr/>
        </p:nvCxnSpPr>
        <p:spPr>
          <a:xfrm flipV="1">
            <a:off x="9632148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535ADAF-8DC0-4840-8735-0C85ED6EF503}"/>
              </a:ext>
            </a:extLst>
          </p:cNvPr>
          <p:cNvCxnSpPr>
            <a:cxnSpLocks/>
          </p:cNvCxnSpPr>
          <p:nvPr/>
        </p:nvCxnSpPr>
        <p:spPr>
          <a:xfrm flipV="1">
            <a:off x="9632148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D0F0DE1-B72A-4C41-BA74-CA523A3E9C43}"/>
              </a:ext>
            </a:extLst>
          </p:cNvPr>
          <p:cNvSpPr/>
          <p:nvPr/>
        </p:nvSpPr>
        <p:spPr>
          <a:xfrm>
            <a:off x="9675509" y="5412186"/>
            <a:ext cx="60023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9B355E-739C-4071-B6DF-9FB3D406D5FB}"/>
              </a:ext>
            </a:extLst>
          </p:cNvPr>
          <p:cNvSpPr/>
          <p:nvPr/>
        </p:nvSpPr>
        <p:spPr>
          <a:xfrm>
            <a:off x="9881089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B0A4A1B-E549-461E-8D66-11DE02B99F6D}"/>
              </a:ext>
            </a:extLst>
          </p:cNvPr>
          <p:cNvSpPr/>
          <p:nvPr/>
        </p:nvSpPr>
        <p:spPr>
          <a:xfrm>
            <a:off x="9780325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19F598-CEAE-4913-831A-36AB22883B33}"/>
              </a:ext>
            </a:extLst>
          </p:cNvPr>
          <p:cNvSpPr/>
          <p:nvPr/>
        </p:nvSpPr>
        <p:spPr>
          <a:xfrm>
            <a:off x="10093259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8D41F6-D548-4FB5-A92D-AC4EA4CE2AE3}"/>
              </a:ext>
            </a:extLst>
          </p:cNvPr>
          <p:cNvSpPr/>
          <p:nvPr/>
        </p:nvSpPr>
        <p:spPr>
          <a:xfrm>
            <a:off x="9988509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1D6EB8-4F02-4CFB-8878-F493D2C04A9A}"/>
              </a:ext>
            </a:extLst>
          </p:cNvPr>
          <p:cNvSpPr/>
          <p:nvPr/>
        </p:nvSpPr>
        <p:spPr>
          <a:xfrm>
            <a:off x="10204780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9C21A2-E9A7-4439-9B44-B2E97EF12436}"/>
              </a:ext>
            </a:extLst>
          </p:cNvPr>
          <p:cNvCxnSpPr/>
          <p:nvPr/>
        </p:nvCxnSpPr>
        <p:spPr>
          <a:xfrm flipV="1">
            <a:off x="10464765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279FD-9752-48A6-85A4-598FCB24870E}"/>
              </a:ext>
            </a:extLst>
          </p:cNvPr>
          <p:cNvCxnSpPr>
            <a:cxnSpLocks/>
          </p:cNvCxnSpPr>
          <p:nvPr/>
        </p:nvCxnSpPr>
        <p:spPr>
          <a:xfrm flipV="1">
            <a:off x="10464765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61FBA71-4E52-46BD-AA9E-F17B19D937A9}"/>
              </a:ext>
            </a:extLst>
          </p:cNvPr>
          <p:cNvSpPr/>
          <p:nvPr/>
        </p:nvSpPr>
        <p:spPr>
          <a:xfrm>
            <a:off x="10711326" y="5278836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845A0D-8648-4C1F-A7B9-7EA064ACFA2B}"/>
              </a:ext>
            </a:extLst>
          </p:cNvPr>
          <p:cNvSpPr/>
          <p:nvPr/>
        </p:nvSpPr>
        <p:spPr>
          <a:xfrm>
            <a:off x="10510506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2426E33-4F5B-4744-BE9A-DA2AD7EEFD2F}"/>
              </a:ext>
            </a:extLst>
          </p:cNvPr>
          <p:cNvSpPr/>
          <p:nvPr/>
        </p:nvSpPr>
        <p:spPr>
          <a:xfrm>
            <a:off x="10612942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FC3F393-9103-42EE-BECC-C89ADF809AAA}"/>
              </a:ext>
            </a:extLst>
          </p:cNvPr>
          <p:cNvSpPr/>
          <p:nvPr/>
        </p:nvSpPr>
        <p:spPr>
          <a:xfrm>
            <a:off x="10925876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1E7D5E-7EC2-42E1-B194-2F7AC38509ED}"/>
              </a:ext>
            </a:extLst>
          </p:cNvPr>
          <p:cNvSpPr/>
          <p:nvPr/>
        </p:nvSpPr>
        <p:spPr>
          <a:xfrm>
            <a:off x="10821126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65FEF0-EA8A-4BC3-98AB-EA1B5B49510E}"/>
              </a:ext>
            </a:extLst>
          </p:cNvPr>
          <p:cNvSpPr/>
          <p:nvPr/>
        </p:nvSpPr>
        <p:spPr>
          <a:xfrm>
            <a:off x="11037397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2BCC7F-5B51-4F2D-9F55-D51642AB46DA}"/>
              </a:ext>
            </a:extLst>
          </p:cNvPr>
          <p:cNvSpPr txBox="1"/>
          <p:nvPr/>
        </p:nvSpPr>
        <p:spPr>
          <a:xfrm rot="5400000">
            <a:off x="9449477" y="438624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ECC2C78-BD66-448E-A65C-E8C9FCE02615}"/>
              </a:ext>
            </a:extLst>
          </p:cNvPr>
          <p:cNvSpPr txBox="1"/>
          <p:nvPr/>
        </p:nvSpPr>
        <p:spPr>
          <a:xfrm>
            <a:off x="11405467" y="365786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AF881B-7F71-403F-9AEC-171752E9D292}"/>
              </a:ext>
            </a:extLst>
          </p:cNvPr>
          <p:cNvSpPr txBox="1"/>
          <p:nvPr/>
        </p:nvSpPr>
        <p:spPr>
          <a:xfrm>
            <a:off x="11322914" y="2628933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8086DCA-9557-47D1-9070-01A25A61F4D8}"/>
              </a:ext>
            </a:extLst>
          </p:cNvPr>
          <p:cNvSpPr txBox="1"/>
          <p:nvPr/>
        </p:nvSpPr>
        <p:spPr>
          <a:xfrm>
            <a:off x="11395731" y="5166882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6020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CB525-A7C5-4DCD-85A5-A268D292534C}"/>
              </a:ext>
            </a:extLst>
          </p:cNvPr>
          <p:cNvSpPr txBox="1"/>
          <p:nvPr/>
        </p:nvSpPr>
        <p:spPr>
          <a:xfrm>
            <a:off x="348792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0C308-A915-4431-9048-752964CE11AB}"/>
              </a:ext>
            </a:extLst>
          </p:cNvPr>
          <p:cNvSpPr txBox="1"/>
          <p:nvPr/>
        </p:nvSpPr>
        <p:spPr>
          <a:xfrm>
            <a:off x="348792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17437-A059-4473-ABCB-928AA272F9F9}"/>
              </a:ext>
            </a:extLst>
          </p:cNvPr>
          <p:cNvSpPr txBox="1"/>
          <p:nvPr/>
        </p:nvSpPr>
        <p:spPr>
          <a:xfrm rot="5400000">
            <a:off x="873914" y="428696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8" name="Picture 2" descr="http://www.vision.caltech.edu/Image_Datasets/Caltech256/images/004.baseball-bat/004_0002.jpg">
            <a:extLst>
              <a:ext uri="{FF2B5EF4-FFF2-40B4-BE49-F238E27FC236}">
                <a16:creationId xmlns:a16="http://schemas.microsoft.com/office/drawing/2014/main" id="{D4A120F7-5E62-4EA1-9632-73AE8EEC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7" y="3608572"/>
            <a:ext cx="636032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vision.caltech.edu/Image_Datasets/Caltech256/images/004.baseball-bat/004_0004.jpg">
            <a:extLst>
              <a:ext uri="{FF2B5EF4-FFF2-40B4-BE49-F238E27FC236}">
                <a16:creationId xmlns:a16="http://schemas.microsoft.com/office/drawing/2014/main" id="{244A1BE6-AA3F-474C-BBB2-131D66864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20" y="3491790"/>
            <a:ext cx="682256" cy="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ision.caltech.edu/Image_Datasets/Caltech256/images/004.baseball-bat/004_0013.jpg">
            <a:extLst>
              <a:ext uri="{FF2B5EF4-FFF2-40B4-BE49-F238E27FC236}">
                <a16:creationId xmlns:a16="http://schemas.microsoft.com/office/drawing/2014/main" id="{87065A9F-F1D4-4B28-8AB5-C32DEF72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50" y="3546803"/>
            <a:ext cx="582797" cy="75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FD4B1-5E97-4CE7-8822-D8D083729738}"/>
              </a:ext>
            </a:extLst>
          </p:cNvPr>
          <p:cNvSpPr txBox="1"/>
          <p:nvPr/>
        </p:nvSpPr>
        <p:spPr>
          <a:xfrm>
            <a:off x="2829903" y="3652857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12" name="Picture 8" descr="http://www.vision.caltech.edu/Image_Datasets/Caltech256/images/006.basketball-hoop/006_0001.jpg">
            <a:extLst>
              <a:ext uri="{FF2B5EF4-FFF2-40B4-BE49-F238E27FC236}">
                <a16:creationId xmlns:a16="http://schemas.microsoft.com/office/drawing/2014/main" id="{07607F4A-3F09-4BBB-90F5-409B9924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0" y="2500330"/>
            <a:ext cx="460698" cy="6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vision.caltech.edu/Image_Datasets/Caltech256/images/006.basketball-hoop/006_0002.jpg">
            <a:extLst>
              <a:ext uri="{FF2B5EF4-FFF2-40B4-BE49-F238E27FC236}">
                <a16:creationId xmlns:a16="http://schemas.microsoft.com/office/drawing/2014/main" id="{EF89A74D-711C-4258-AC39-929E3017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0" y="2553225"/>
            <a:ext cx="655675" cy="4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://www.vision.caltech.edu/Image_Datasets/Caltech256/images/006.basketball-hoop/006_0003.jpg">
            <a:extLst>
              <a:ext uri="{FF2B5EF4-FFF2-40B4-BE49-F238E27FC236}">
                <a16:creationId xmlns:a16="http://schemas.microsoft.com/office/drawing/2014/main" id="{30CB10EB-8EBC-4705-8627-EC633672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07" y="2690798"/>
            <a:ext cx="438190" cy="35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60F5BD-08C5-44B3-AD9C-4C35BABB1F19}"/>
              </a:ext>
            </a:extLst>
          </p:cNvPr>
          <p:cNvSpPr txBox="1"/>
          <p:nvPr/>
        </p:nvSpPr>
        <p:spPr>
          <a:xfrm>
            <a:off x="2492827" y="262392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8A6C1-3981-4D03-AE56-71D7AA276575}"/>
              </a:ext>
            </a:extLst>
          </p:cNvPr>
          <p:cNvSpPr txBox="1"/>
          <p:nvPr/>
        </p:nvSpPr>
        <p:spPr>
          <a:xfrm>
            <a:off x="348792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images</a:t>
            </a:r>
          </a:p>
        </p:txBody>
      </p:sp>
      <p:pic>
        <p:nvPicPr>
          <p:cNvPr id="17" name="Picture 14" descr="http://www.vision.caltech.edu/Image_Datasets/Caltech256/images/252.car-side-101/252_0044.jpg">
            <a:extLst>
              <a:ext uri="{FF2B5EF4-FFF2-40B4-BE49-F238E27FC236}">
                <a16:creationId xmlns:a16="http://schemas.microsoft.com/office/drawing/2014/main" id="{3D92C02B-A8F6-4363-8145-AFE5A039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6" y="5308623"/>
            <a:ext cx="56243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vision.caltech.edu/Image_Datasets/Caltech256/images/252.car-side-101/252_0043.jpg">
            <a:extLst>
              <a:ext uri="{FF2B5EF4-FFF2-40B4-BE49-F238E27FC236}">
                <a16:creationId xmlns:a16="http://schemas.microsoft.com/office/drawing/2014/main" id="{33E5A524-9620-4295-B552-BA0D8C7D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8" y="5042899"/>
            <a:ext cx="975431" cy="6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www.vision.caltech.edu/Image_Datasets/Caltech256/images/252.car-side-101/252_0116.jpg">
            <a:extLst>
              <a:ext uri="{FF2B5EF4-FFF2-40B4-BE49-F238E27FC236}">
                <a16:creationId xmlns:a16="http://schemas.microsoft.com/office/drawing/2014/main" id="{9023C16D-F73C-4A69-A7F2-A68BC4A1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28" y="5171301"/>
            <a:ext cx="771558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A24EB4-D7AC-4A75-BE1E-9B0B679A9DB4}"/>
              </a:ext>
            </a:extLst>
          </p:cNvPr>
          <p:cNvSpPr txBox="1"/>
          <p:nvPr/>
        </p:nvSpPr>
        <p:spPr>
          <a:xfrm>
            <a:off x="3055839" y="5171301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C9967F-49F1-4CF5-8703-AF28EC2EB567}"/>
              </a:ext>
            </a:extLst>
          </p:cNvPr>
          <p:cNvGrpSpPr>
            <a:grpSpLocks noChangeAspect="1"/>
          </p:cNvGrpSpPr>
          <p:nvPr/>
        </p:nvGrpSpPr>
        <p:grpSpPr>
          <a:xfrm>
            <a:off x="8801021" y="2618500"/>
            <a:ext cx="724231" cy="422850"/>
            <a:chOff x="9198347" y="1720534"/>
            <a:chExt cx="2160000" cy="126114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47A03FF-F8A4-4993-A72D-C2299F56B422}"/>
                </a:ext>
              </a:extLst>
            </p:cNvPr>
            <p:cNvCxnSpPr/>
            <p:nvPr/>
          </p:nvCxnSpPr>
          <p:spPr>
            <a:xfrm flipV="1">
              <a:off x="9198347" y="1720534"/>
              <a:ext cx="0" cy="1254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113A2E-F903-4CE7-9BC3-9312396D02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347" y="2975175"/>
              <a:ext cx="216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BA66DB-7C05-442C-9680-CBA21349B242}"/>
                </a:ext>
              </a:extLst>
            </p:cNvPr>
            <p:cNvSpPr/>
            <p:nvPr/>
          </p:nvSpPr>
          <p:spPr>
            <a:xfrm>
              <a:off x="9632470" y="2158093"/>
              <a:ext cx="179017" cy="820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27243-6F45-44AE-B026-8AB6C856B2D3}"/>
                </a:ext>
              </a:extLst>
            </p:cNvPr>
            <p:cNvSpPr/>
            <p:nvPr/>
          </p:nvSpPr>
          <p:spPr>
            <a:xfrm>
              <a:off x="10908877" y="2564493"/>
              <a:ext cx="179017" cy="410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6A013-7A50-4BB9-BE0E-54D563ACBE10}"/>
                </a:ext>
              </a:extLst>
            </p:cNvPr>
            <p:cNvSpPr/>
            <p:nvPr/>
          </p:nvSpPr>
          <p:spPr>
            <a:xfrm>
              <a:off x="10590378" y="2280515"/>
              <a:ext cx="179017" cy="6976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6E20BF-6268-47A6-829B-037FD3C61729}"/>
                </a:ext>
              </a:extLst>
            </p:cNvPr>
            <p:cNvSpPr/>
            <p:nvPr/>
          </p:nvSpPr>
          <p:spPr>
            <a:xfrm>
              <a:off x="9331585" y="2908961"/>
              <a:ext cx="179017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F42A8F-A2DD-4A1D-A715-7BB220DF7993}"/>
                </a:ext>
              </a:extLst>
            </p:cNvPr>
            <p:cNvSpPr/>
            <p:nvPr/>
          </p:nvSpPr>
          <p:spPr>
            <a:xfrm>
              <a:off x="10272712" y="2939441"/>
              <a:ext cx="180000" cy="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209904-3860-4FB7-8A3C-E8E0FB3CE96A}"/>
                </a:ext>
              </a:extLst>
            </p:cNvPr>
            <p:cNvSpPr/>
            <p:nvPr/>
          </p:nvSpPr>
          <p:spPr>
            <a:xfrm>
              <a:off x="9961129" y="2448155"/>
              <a:ext cx="179017" cy="5335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01E33FC-28F6-4F88-948E-A74F4B92DBC3}"/>
              </a:ext>
            </a:extLst>
          </p:cNvPr>
          <p:cNvSpPr txBox="1"/>
          <p:nvPr/>
        </p:nvSpPr>
        <p:spPr>
          <a:xfrm>
            <a:off x="8760754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1 histograms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B6128D-CB07-4A48-BE4F-9E609362A522}"/>
              </a:ext>
            </a:extLst>
          </p:cNvPr>
          <p:cNvSpPr txBox="1"/>
          <p:nvPr/>
        </p:nvSpPr>
        <p:spPr>
          <a:xfrm>
            <a:off x="8760754" y="4656131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N histograms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0340C-CA0A-4859-9220-77AE6F5F832F}"/>
              </a:ext>
            </a:extLst>
          </p:cNvPr>
          <p:cNvSpPr txBox="1"/>
          <p:nvPr/>
        </p:nvSpPr>
        <p:spPr>
          <a:xfrm>
            <a:off x="8760754" y="322345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2 histograms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59B971-53A5-4284-882D-EE003B50E73C}"/>
              </a:ext>
            </a:extLst>
          </p:cNvPr>
          <p:cNvCxnSpPr/>
          <p:nvPr/>
        </p:nvCxnSpPr>
        <p:spPr>
          <a:xfrm flipV="1">
            <a:off x="9634268" y="2623925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1CA901-5270-4225-90A1-5E175A4387EE}"/>
              </a:ext>
            </a:extLst>
          </p:cNvPr>
          <p:cNvCxnSpPr>
            <a:cxnSpLocks/>
          </p:cNvCxnSpPr>
          <p:nvPr/>
        </p:nvCxnSpPr>
        <p:spPr>
          <a:xfrm flipV="1">
            <a:off x="9634268" y="3044596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56D69D1-DF00-48A1-B18F-81A755A4CE85}"/>
              </a:ext>
            </a:extLst>
          </p:cNvPr>
          <p:cNvSpPr/>
          <p:nvPr/>
        </p:nvSpPr>
        <p:spPr>
          <a:xfrm>
            <a:off x="9779826" y="2840485"/>
            <a:ext cx="60023" cy="2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8CD3DF-AAA7-4043-A1C0-EA05B5BDB133}"/>
              </a:ext>
            </a:extLst>
          </p:cNvPr>
          <p:cNvSpPr/>
          <p:nvPr/>
        </p:nvSpPr>
        <p:spPr>
          <a:xfrm>
            <a:off x="10207795" y="2906897"/>
            <a:ext cx="60023" cy="137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07388B-F13F-44C9-B9CA-8E33BE4A430C}"/>
              </a:ext>
            </a:extLst>
          </p:cNvPr>
          <p:cNvSpPr/>
          <p:nvPr/>
        </p:nvSpPr>
        <p:spPr>
          <a:xfrm>
            <a:off x="10101005" y="2811682"/>
            <a:ext cx="60023" cy="23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D2269E-C5D9-4965-8B0C-565270F951F6}"/>
              </a:ext>
            </a:extLst>
          </p:cNvPr>
          <p:cNvSpPr/>
          <p:nvPr/>
        </p:nvSpPr>
        <p:spPr>
          <a:xfrm>
            <a:off x="9678942" y="3022395"/>
            <a:ext cx="60023" cy="24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961631-654E-4452-A00A-CB882BEFB8E8}"/>
              </a:ext>
            </a:extLst>
          </p:cNvPr>
          <p:cNvSpPr/>
          <p:nvPr/>
        </p:nvSpPr>
        <p:spPr>
          <a:xfrm>
            <a:off x="9994494" y="3032614"/>
            <a:ext cx="60353" cy="1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350CE6-ABBC-4D9E-86DE-B243014C5D1C}"/>
              </a:ext>
            </a:extLst>
          </p:cNvPr>
          <p:cNvSpPr/>
          <p:nvPr/>
        </p:nvSpPr>
        <p:spPr>
          <a:xfrm>
            <a:off x="9890023" y="2867890"/>
            <a:ext cx="60023" cy="17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FDAA4-700B-4A74-8523-A84F320108BA}"/>
              </a:ext>
            </a:extLst>
          </p:cNvPr>
          <p:cNvCxnSpPr/>
          <p:nvPr/>
        </p:nvCxnSpPr>
        <p:spPr>
          <a:xfrm flipV="1">
            <a:off x="10462038" y="2629357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A6D598-12F4-4108-95E4-F09746AEBC3F}"/>
              </a:ext>
            </a:extLst>
          </p:cNvPr>
          <p:cNvCxnSpPr>
            <a:cxnSpLocks/>
          </p:cNvCxnSpPr>
          <p:nvPr/>
        </p:nvCxnSpPr>
        <p:spPr>
          <a:xfrm flipV="1">
            <a:off x="10462038" y="3050028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E6EDB9C-2F0B-440E-909B-C9E10F392A37}"/>
              </a:ext>
            </a:extLst>
          </p:cNvPr>
          <p:cNvSpPr/>
          <p:nvPr/>
        </p:nvSpPr>
        <p:spPr>
          <a:xfrm>
            <a:off x="10607596" y="2776067"/>
            <a:ext cx="60023" cy="2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9C6D57-FB55-428F-8C50-E02463DE3780}"/>
              </a:ext>
            </a:extLst>
          </p:cNvPr>
          <p:cNvSpPr/>
          <p:nvPr/>
        </p:nvSpPr>
        <p:spPr>
          <a:xfrm>
            <a:off x="11035565" y="2912329"/>
            <a:ext cx="60023" cy="137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2DE0C8-5121-4A94-87F8-AB781D0A7FE0}"/>
              </a:ext>
            </a:extLst>
          </p:cNvPr>
          <p:cNvSpPr/>
          <p:nvPr/>
        </p:nvSpPr>
        <p:spPr>
          <a:xfrm>
            <a:off x="10928775" y="2937764"/>
            <a:ext cx="60023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466E52-2EED-4BF4-BF18-AF50B4AE77A3}"/>
              </a:ext>
            </a:extLst>
          </p:cNvPr>
          <p:cNvSpPr/>
          <p:nvPr/>
        </p:nvSpPr>
        <p:spPr>
          <a:xfrm>
            <a:off x="10506712" y="3027827"/>
            <a:ext cx="60023" cy="24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94657D-852E-4269-AD73-927509D176BA}"/>
              </a:ext>
            </a:extLst>
          </p:cNvPr>
          <p:cNvSpPr/>
          <p:nvPr/>
        </p:nvSpPr>
        <p:spPr>
          <a:xfrm>
            <a:off x="10822264" y="3038046"/>
            <a:ext cx="60353" cy="12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702243-520E-4D37-879F-B0B7C10A1B4E}"/>
              </a:ext>
            </a:extLst>
          </p:cNvPr>
          <p:cNvSpPr/>
          <p:nvPr/>
        </p:nvSpPr>
        <p:spPr>
          <a:xfrm>
            <a:off x="10717793" y="2873322"/>
            <a:ext cx="60023" cy="17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3A7A82-AD5D-4BF1-9095-617C55D8C55C}"/>
              </a:ext>
            </a:extLst>
          </p:cNvPr>
          <p:cNvGrpSpPr>
            <a:grpSpLocks noChangeAspect="1"/>
          </p:cNvGrpSpPr>
          <p:nvPr/>
        </p:nvGrpSpPr>
        <p:grpSpPr>
          <a:xfrm>
            <a:off x="8827573" y="3632318"/>
            <a:ext cx="724231" cy="421368"/>
            <a:chOff x="9224703" y="5230872"/>
            <a:chExt cx="2160000" cy="125671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923088-408C-41FA-987B-67485EC7F544}"/>
                </a:ext>
              </a:extLst>
            </p:cNvPr>
            <p:cNvCxnSpPr/>
            <p:nvPr/>
          </p:nvCxnSpPr>
          <p:spPr>
            <a:xfrm flipV="1">
              <a:off x="9224703" y="5230872"/>
              <a:ext cx="0" cy="1254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31C5382-3AA2-4995-8E38-ECF0CB56F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4703" y="6485513"/>
              <a:ext cx="216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13DBDE-DAC5-489C-9DE7-528A0A1D03C4}"/>
                </a:ext>
              </a:extLst>
            </p:cNvPr>
            <p:cNvSpPr/>
            <p:nvPr/>
          </p:nvSpPr>
          <p:spPr>
            <a:xfrm>
              <a:off x="9354026" y="5551591"/>
              <a:ext cx="179017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60A8619-AC7C-4382-81B2-BD7927C07108}"/>
                </a:ext>
              </a:extLst>
            </p:cNvPr>
            <p:cNvSpPr/>
            <p:nvPr/>
          </p:nvSpPr>
          <p:spPr>
            <a:xfrm>
              <a:off x="9967164" y="5935634"/>
              <a:ext cx="180000" cy="550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24E05C-A1B7-4CED-98EE-CEAC0CF7C2F0}"/>
                </a:ext>
              </a:extLst>
            </p:cNvPr>
            <p:cNvSpPr/>
            <p:nvPr/>
          </p:nvSpPr>
          <p:spPr>
            <a:xfrm>
              <a:off x="10291614" y="5719734"/>
              <a:ext cx="179017" cy="7642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CAC6A18-9A95-45DD-A326-EF8687AD25A0}"/>
                </a:ext>
              </a:extLst>
            </p:cNvPr>
            <p:cNvSpPr/>
            <p:nvPr/>
          </p:nvSpPr>
          <p:spPr>
            <a:xfrm>
              <a:off x="10599953" y="5936402"/>
              <a:ext cx="179017" cy="5505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0F128C-3AB5-4C94-93ED-47BD0D4A7BD7}"/>
                </a:ext>
              </a:extLst>
            </p:cNvPr>
            <p:cNvSpPr/>
            <p:nvPr/>
          </p:nvSpPr>
          <p:spPr>
            <a:xfrm>
              <a:off x="9662562" y="6432876"/>
              <a:ext cx="179017" cy="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47276D-A567-4087-8FB3-7EC340E3D597}"/>
                </a:ext>
              </a:extLst>
            </p:cNvPr>
            <p:cNvSpPr/>
            <p:nvPr/>
          </p:nvSpPr>
          <p:spPr>
            <a:xfrm>
              <a:off x="10932562" y="6432876"/>
              <a:ext cx="179017" cy="5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013FD5-2003-41F2-BB70-CD1443D33988}"/>
              </a:ext>
            </a:extLst>
          </p:cNvPr>
          <p:cNvCxnSpPr/>
          <p:nvPr/>
        </p:nvCxnSpPr>
        <p:spPr>
          <a:xfrm flipV="1">
            <a:off x="8799131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8E2EF85-6075-4E81-B741-6FC90AF867AE}"/>
              </a:ext>
            </a:extLst>
          </p:cNvPr>
          <p:cNvCxnSpPr>
            <a:cxnSpLocks/>
          </p:cNvCxnSpPr>
          <p:nvPr/>
        </p:nvCxnSpPr>
        <p:spPr>
          <a:xfrm flipV="1">
            <a:off x="8799131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FE53A4D-FB27-4F2F-B8DA-B9DAB1CB8B6D}"/>
              </a:ext>
            </a:extLst>
          </p:cNvPr>
          <p:cNvSpPr/>
          <p:nvPr/>
        </p:nvSpPr>
        <p:spPr>
          <a:xfrm>
            <a:off x="8842492" y="5278836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64C97B-6196-476D-AAD3-D42E6357614E}"/>
              </a:ext>
            </a:extLst>
          </p:cNvPr>
          <p:cNvSpPr/>
          <p:nvPr/>
        </p:nvSpPr>
        <p:spPr>
          <a:xfrm>
            <a:off x="9048072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1F7F3F-3DC3-468A-A4DA-2BCC3FD188EE}"/>
              </a:ext>
            </a:extLst>
          </p:cNvPr>
          <p:cNvSpPr/>
          <p:nvPr/>
        </p:nvSpPr>
        <p:spPr>
          <a:xfrm>
            <a:off x="8947308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DD04021-083F-40FA-B040-4312303A221C}"/>
              </a:ext>
            </a:extLst>
          </p:cNvPr>
          <p:cNvSpPr/>
          <p:nvPr/>
        </p:nvSpPr>
        <p:spPr>
          <a:xfrm>
            <a:off x="9260242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71E28A-3B3C-40FC-AD67-359422678A76}"/>
              </a:ext>
            </a:extLst>
          </p:cNvPr>
          <p:cNvSpPr/>
          <p:nvPr/>
        </p:nvSpPr>
        <p:spPr>
          <a:xfrm>
            <a:off x="9155492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D10251-4824-45EB-8E1A-DFF564161D60}"/>
              </a:ext>
            </a:extLst>
          </p:cNvPr>
          <p:cNvSpPr/>
          <p:nvPr/>
        </p:nvSpPr>
        <p:spPr>
          <a:xfrm>
            <a:off x="9371763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79D232-B99B-4C5D-9979-F1E87242E3BB}"/>
              </a:ext>
            </a:extLst>
          </p:cNvPr>
          <p:cNvCxnSpPr/>
          <p:nvPr/>
        </p:nvCxnSpPr>
        <p:spPr>
          <a:xfrm flipV="1">
            <a:off x="9634268" y="3622234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E77630-71C7-413B-A5FC-D26B5B718FFE}"/>
              </a:ext>
            </a:extLst>
          </p:cNvPr>
          <p:cNvCxnSpPr>
            <a:cxnSpLocks/>
          </p:cNvCxnSpPr>
          <p:nvPr/>
        </p:nvCxnSpPr>
        <p:spPr>
          <a:xfrm flipV="1">
            <a:off x="9634268" y="4042905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831C435-9253-444C-A557-7657D85F060C}"/>
              </a:ext>
            </a:extLst>
          </p:cNvPr>
          <p:cNvSpPr/>
          <p:nvPr/>
        </p:nvSpPr>
        <p:spPr>
          <a:xfrm>
            <a:off x="9677629" y="3837719"/>
            <a:ext cx="60023" cy="20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71CE73-B9D4-433A-8C74-035D92BA1B05}"/>
              </a:ext>
            </a:extLst>
          </p:cNvPr>
          <p:cNvSpPr/>
          <p:nvPr/>
        </p:nvSpPr>
        <p:spPr>
          <a:xfrm>
            <a:off x="9883209" y="3858535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1263BA-F796-42C9-90D1-6F856823CE8E}"/>
              </a:ext>
            </a:extLst>
          </p:cNvPr>
          <p:cNvSpPr/>
          <p:nvPr/>
        </p:nvSpPr>
        <p:spPr>
          <a:xfrm>
            <a:off x="9991995" y="3849646"/>
            <a:ext cx="60023" cy="19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0F0210-AD1E-4734-95B4-C6D6440261FD}"/>
              </a:ext>
            </a:extLst>
          </p:cNvPr>
          <p:cNvSpPr/>
          <p:nvPr/>
        </p:nvSpPr>
        <p:spPr>
          <a:xfrm>
            <a:off x="10095379" y="3858793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294093-5236-423C-ACE5-584D3A5543A4}"/>
              </a:ext>
            </a:extLst>
          </p:cNvPr>
          <p:cNvSpPr/>
          <p:nvPr/>
        </p:nvSpPr>
        <p:spPr>
          <a:xfrm>
            <a:off x="9781079" y="4025256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6613C7-EA28-4EBF-A3E6-EC866C0AA749}"/>
              </a:ext>
            </a:extLst>
          </p:cNvPr>
          <p:cNvSpPr/>
          <p:nvPr/>
        </p:nvSpPr>
        <p:spPr>
          <a:xfrm>
            <a:off x="10206900" y="4025256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4CCC48C-2173-4A31-8268-99B94E5050A6}"/>
              </a:ext>
            </a:extLst>
          </p:cNvPr>
          <p:cNvCxnSpPr/>
          <p:nvPr/>
        </p:nvCxnSpPr>
        <p:spPr>
          <a:xfrm flipV="1">
            <a:off x="10464765" y="3632318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ED83DB-7D9C-4E60-89CE-317EDDF93E39}"/>
              </a:ext>
            </a:extLst>
          </p:cNvPr>
          <p:cNvCxnSpPr>
            <a:cxnSpLocks/>
          </p:cNvCxnSpPr>
          <p:nvPr/>
        </p:nvCxnSpPr>
        <p:spPr>
          <a:xfrm flipV="1">
            <a:off x="10464765" y="4052989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A6CE0B1-2BF4-476C-884C-6DDC2E99E59A}"/>
              </a:ext>
            </a:extLst>
          </p:cNvPr>
          <p:cNvSpPr/>
          <p:nvPr/>
        </p:nvSpPr>
        <p:spPr>
          <a:xfrm>
            <a:off x="10508126" y="3739853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F1307-D3E8-40C8-B56F-30A92AC8F2C7}"/>
              </a:ext>
            </a:extLst>
          </p:cNvPr>
          <p:cNvSpPr/>
          <p:nvPr/>
        </p:nvSpPr>
        <p:spPr>
          <a:xfrm>
            <a:off x="10713706" y="3868619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A4917E9-9EC3-496D-AC5F-76E51B1E2A39}"/>
              </a:ext>
            </a:extLst>
          </p:cNvPr>
          <p:cNvSpPr/>
          <p:nvPr/>
        </p:nvSpPr>
        <p:spPr>
          <a:xfrm>
            <a:off x="10822492" y="3942280"/>
            <a:ext cx="60023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E334A51-B641-4375-88EB-02956E28996F}"/>
              </a:ext>
            </a:extLst>
          </p:cNvPr>
          <p:cNvSpPr/>
          <p:nvPr/>
        </p:nvSpPr>
        <p:spPr>
          <a:xfrm>
            <a:off x="10925876" y="3868877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E9D62E-1C23-4A9B-B1B3-1E8C7E323A51}"/>
              </a:ext>
            </a:extLst>
          </p:cNvPr>
          <p:cNvSpPr/>
          <p:nvPr/>
        </p:nvSpPr>
        <p:spPr>
          <a:xfrm>
            <a:off x="10611576" y="4035340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F7D911-31E7-4A81-896C-FB9EEB96B77D}"/>
              </a:ext>
            </a:extLst>
          </p:cNvPr>
          <p:cNvSpPr/>
          <p:nvPr/>
        </p:nvSpPr>
        <p:spPr>
          <a:xfrm>
            <a:off x="11037397" y="4035340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608B352-0520-4EF5-A75A-B1FD7338E05C}"/>
              </a:ext>
            </a:extLst>
          </p:cNvPr>
          <p:cNvCxnSpPr/>
          <p:nvPr/>
        </p:nvCxnSpPr>
        <p:spPr>
          <a:xfrm flipV="1">
            <a:off x="9632148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535ADAF-8DC0-4840-8735-0C85ED6EF503}"/>
              </a:ext>
            </a:extLst>
          </p:cNvPr>
          <p:cNvCxnSpPr>
            <a:cxnSpLocks/>
          </p:cNvCxnSpPr>
          <p:nvPr/>
        </p:nvCxnSpPr>
        <p:spPr>
          <a:xfrm flipV="1">
            <a:off x="9632148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D0F0DE1-B72A-4C41-BA74-CA523A3E9C43}"/>
              </a:ext>
            </a:extLst>
          </p:cNvPr>
          <p:cNvSpPr/>
          <p:nvPr/>
        </p:nvSpPr>
        <p:spPr>
          <a:xfrm>
            <a:off x="9675509" y="5412186"/>
            <a:ext cx="60023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9B355E-739C-4071-B6DF-9FB3D406D5FB}"/>
              </a:ext>
            </a:extLst>
          </p:cNvPr>
          <p:cNvSpPr/>
          <p:nvPr/>
        </p:nvSpPr>
        <p:spPr>
          <a:xfrm>
            <a:off x="9881089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B0A4A1B-E549-461E-8D66-11DE02B99F6D}"/>
              </a:ext>
            </a:extLst>
          </p:cNvPr>
          <p:cNvSpPr/>
          <p:nvPr/>
        </p:nvSpPr>
        <p:spPr>
          <a:xfrm>
            <a:off x="9780325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19F598-CEAE-4913-831A-36AB22883B33}"/>
              </a:ext>
            </a:extLst>
          </p:cNvPr>
          <p:cNvSpPr/>
          <p:nvPr/>
        </p:nvSpPr>
        <p:spPr>
          <a:xfrm>
            <a:off x="10093259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8D41F6-D548-4FB5-A92D-AC4EA4CE2AE3}"/>
              </a:ext>
            </a:extLst>
          </p:cNvPr>
          <p:cNvSpPr/>
          <p:nvPr/>
        </p:nvSpPr>
        <p:spPr>
          <a:xfrm>
            <a:off x="9988509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1D6EB8-4F02-4CFB-8878-F493D2C04A9A}"/>
              </a:ext>
            </a:extLst>
          </p:cNvPr>
          <p:cNvSpPr/>
          <p:nvPr/>
        </p:nvSpPr>
        <p:spPr>
          <a:xfrm>
            <a:off x="10204780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9C21A2-E9A7-4439-9B44-B2E97EF12436}"/>
              </a:ext>
            </a:extLst>
          </p:cNvPr>
          <p:cNvCxnSpPr/>
          <p:nvPr/>
        </p:nvCxnSpPr>
        <p:spPr>
          <a:xfrm flipV="1">
            <a:off x="10464765" y="5171301"/>
            <a:ext cx="0" cy="42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279FD-9752-48A6-85A4-598FCB24870E}"/>
              </a:ext>
            </a:extLst>
          </p:cNvPr>
          <p:cNvCxnSpPr>
            <a:cxnSpLocks/>
          </p:cNvCxnSpPr>
          <p:nvPr/>
        </p:nvCxnSpPr>
        <p:spPr>
          <a:xfrm flipV="1">
            <a:off x="10464765" y="5591972"/>
            <a:ext cx="72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61FBA71-4E52-46BD-AA9E-F17B19D937A9}"/>
              </a:ext>
            </a:extLst>
          </p:cNvPr>
          <p:cNvSpPr/>
          <p:nvPr/>
        </p:nvSpPr>
        <p:spPr>
          <a:xfrm>
            <a:off x="10711326" y="5278836"/>
            <a:ext cx="60023" cy="31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6845A0D-8648-4C1F-A7B9-7EA064ACFA2B}"/>
              </a:ext>
            </a:extLst>
          </p:cNvPr>
          <p:cNvSpPr/>
          <p:nvPr/>
        </p:nvSpPr>
        <p:spPr>
          <a:xfrm>
            <a:off x="10510506" y="5407602"/>
            <a:ext cx="6035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2426E33-4F5B-4744-BE9A-DA2AD7EEFD2F}"/>
              </a:ext>
            </a:extLst>
          </p:cNvPr>
          <p:cNvSpPr/>
          <p:nvPr/>
        </p:nvSpPr>
        <p:spPr>
          <a:xfrm>
            <a:off x="10612942" y="5335213"/>
            <a:ext cx="60023" cy="2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FC3F393-9103-42EE-BECC-C89ADF809AAA}"/>
              </a:ext>
            </a:extLst>
          </p:cNvPr>
          <p:cNvSpPr/>
          <p:nvPr/>
        </p:nvSpPr>
        <p:spPr>
          <a:xfrm>
            <a:off x="10925876" y="5407860"/>
            <a:ext cx="60023" cy="18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1E7D5E-7EC2-42E1-B194-2F7AC38509ED}"/>
              </a:ext>
            </a:extLst>
          </p:cNvPr>
          <p:cNvSpPr/>
          <p:nvPr/>
        </p:nvSpPr>
        <p:spPr>
          <a:xfrm>
            <a:off x="10821126" y="556797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65FEF0-EA8A-4BC3-98AB-EA1B5B49510E}"/>
              </a:ext>
            </a:extLst>
          </p:cNvPr>
          <p:cNvSpPr/>
          <p:nvPr/>
        </p:nvSpPr>
        <p:spPr>
          <a:xfrm>
            <a:off x="11037397" y="5574323"/>
            <a:ext cx="60023" cy="1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9EBFF9-C0B5-40A3-B42F-5BD9EA548C27}"/>
              </a:ext>
            </a:extLst>
          </p:cNvPr>
          <p:cNvSpPr txBox="1"/>
          <p:nvPr/>
        </p:nvSpPr>
        <p:spPr>
          <a:xfrm>
            <a:off x="8842492" y="6277071"/>
            <a:ext cx="2253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Classifier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96C75AF-FBAF-4363-AB06-6A02793EBB6F}"/>
              </a:ext>
            </a:extLst>
          </p:cNvPr>
          <p:cNvSpPr/>
          <p:nvPr/>
        </p:nvSpPr>
        <p:spPr>
          <a:xfrm>
            <a:off x="9381134" y="5825078"/>
            <a:ext cx="1175804" cy="31532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F557D79-0346-4905-B189-7482F79910C6}"/>
              </a:ext>
            </a:extLst>
          </p:cNvPr>
          <p:cNvSpPr txBox="1"/>
          <p:nvPr/>
        </p:nvSpPr>
        <p:spPr>
          <a:xfrm rot="5400000">
            <a:off x="9449477" y="4386240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66B6C2-0D6A-46B8-94B6-C9FAC3832BA7}"/>
              </a:ext>
            </a:extLst>
          </p:cNvPr>
          <p:cNvSpPr txBox="1"/>
          <p:nvPr/>
        </p:nvSpPr>
        <p:spPr>
          <a:xfrm>
            <a:off x="11405467" y="3657865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E12E7A9-4020-45E3-9FA2-0FB4A777162F}"/>
              </a:ext>
            </a:extLst>
          </p:cNvPr>
          <p:cNvSpPr txBox="1"/>
          <p:nvPr/>
        </p:nvSpPr>
        <p:spPr>
          <a:xfrm>
            <a:off x="11322914" y="2628933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39FD1E-086B-4AD5-83DC-FA3E670BCF4A}"/>
              </a:ext>
            </a:extLst>
          </p:cNvPr>
          <p:cNvSpPr txBox="1"/>
          <p:nvPr/>
        </p:nvSpPr>
        <p:spPr>
          <a:xfrm>
            <a:off x="11395731" y="5166882"/>
            <a:ext cx="487489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938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19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2050" name="Picture 2" descr="http://www.vision.caltech.edu/Image_Datasets/Caltech256/images/006.basketball-hoop/006_0029.jpg">
            <a:extLst>
              <a:ext uri="{FF2B5EF4-FFF2-40B4-BE49-F238E27FC236}">
                <a16:creationId xmlns:a16="http://schemas.microsoft.com/office/drawing/2014/main" id="{55E4E9B2-FFF0-4B7A-B08F-463E707C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2572543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F0EF3-1348-4016-B125-0FD35FE3158A}"/>
              </a:ext>
            </a:extLst>
          </p:cNvPr>
          <p:cNvSpPr txBox="1"/>
          <p:nvPr/>
        </p:nvSpPr>
        <p:spPr>
          <a:xfrm>
            <a:off x="976120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image</a:t>
            </a:r>
          </a:p>
        </p:txBody>
      </p:sp>
    </p:spTree>
    <p:extLst>
      <p:ext uri="{BB962C8B-B14F-4D97-AF65-F5344CB8AC3E}">
        <p14:creationId xmlns:p14="http://schemas.microsoft.com/office/powerpoint/2010/main" val="3638723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4" name="Picture 2" descr="http://www.vision.caltech.edu/Image_Datasets/Caltech256/images/006.basketball-hoop/006_0029.jpg">
            <a:extLst>
              <a:ext uri="{FF2B5EF4-FFF2-40B4-BE49-F238E27FC236}">
                <a16:creationId xmlns:a16="http://schemas.microsoft.com/office/drawing/2014/main" id="{84F30AA4-61F4-4AC4-8DA7-6CCC94B7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2572543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E3E0B-D012-4012-9321-71B901F53668}"/>
              </a:ext>
            </a:extLst>
          </p:cNvPr>
          <p:cNvSpPr txBox="1"/>
          <p:nvPr/>
        </p:nvSpPr>
        <p:spPr>
          <a:xfrm>
            <a:off x="976120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image</a:t>
            </a:r>
          </a:p>
        </p:txBody>
      </p:sp>
    </p:spTree>
    <p:extLst>
      <p:ext uri="{BB962C8B-B14F-4D97-AF65-F5344CB8AC3E}">
        <p14:creationId xmlns:p14="http://schemas.microsoft.com/office/powerpoint/2010/main" val="3217855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4" name="Picture 2" descr="http://www.vision.caltech.edu/Image_Datasets/Caltech256/images/006.basketball-hoop/006_0029.jpg">
            <a:extLst>
              <a:ext uri="{FF2B5EF4-FFF2-40B4-BE49-F238E27FC236}">
                <a16:creationId xmlns:a16="http://schemas.microsoft.com/office/drawing/2014/main" id="{84F30AA4-61F4-4AC4-8DA7-6CCC94B7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2572543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E3E0B-D012-4012-9321-71B901F53668}"/>
              </a:ext>
            </a:extLst>
          </p:cNvPr>
          <p:cNvSpPr txBox="1"/>
          <p:nvPr/>
        </p:nvSpPr>
        <p:spPr>
          <a:xfrm>
            <a:off x="976120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686E-E69F-4979-866B-FD0C301CACEA}"/>
              </a:ext>
            </a:extLst>
          </p:cNvPr>
          <p:cNvSpPr txBox="1"/>
          <p:nvPr/>
        </p:nvSpPr>
        <p:spPr>
          <a:xfrm>
            <a:off x="9306521" y="3877521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7B553-9089-4116-9D18-63C0E23F6E16}"/>
              </a:ext>
            </a:extLst>
          </p:cNvPr>
          <p:cNvCxnSpPr/>
          <p:nvPr/>
        </p:nvCxnSpPr>
        <p:spPr>
          <a:xfrm flipV="1">
            <a:off x="9218741" y="2624303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5D50F9-748C-4BC7-96FA-DDFD3841BA2B}"/>
              </a:ext>
            </a:extLst>
          </p:cNvPr>
          <p:cNvCxnSpPr>
            <a:cxnSpLocks/>
          </p:cNvCxnSpPr>
          <p:nvPr/>
        </p:nvCxnSpPr>
        <p:spPr>
          <a:xfrm flipV="1">
            <a:off x="9218741" y="3878944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26094-B7BA-4DD7-B578-B32641EC9885}"/>
              </a:ext>
            </a:extLst>
          </p:cNvPr>
          <p:cNvSpPr/>
          <p:nvPr/>
        </p:nvSpPr>
        <p:spPr>
          <a:xfrm>
            <a:off x="9652864" y="2976798"/>
            <a:ext cx="179017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7D28B-824D-4156-BF5D-CCAD095543FB}"/>
              </a:ext>
            </a:extLst>
          </p:cNvPr>
          <p:cNvSpPr/>
          <p:nvPr/>
        </p:nvSpPr>
        <p:spPr>
          <a:xfrm>
            <a:off x="10929271" y="3181181"/>
            <a:ext cx="179017" cy="69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3E21A-08DB-4E1D-B294-EB814D5B02BE}"/>
              </a:ext>
            </a:extLst>
          </p:cNvPr>
          <p:cNvSpPr txBox="1"/>
          <p:nvPr/>
        </p:nvSpPr>
        <p:spPr>
          <a:xfrm rot="16200000">
            <a:off x="8017659" y="3090384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60D0D-025E-42B4-AD11-DDD2C0EBC6BF}"/>
              </a:ext>
            </a:extLst>
          </p:cNvPr>
          <p:cNvSpPr/>
          <p:nvPr/>
        </p:nvSpPr>
        <p:spPr>
          <a:xfrm>
            <a:off x="10610772" y="3460736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9A68C-26A2-4BA5-A7D7-798C1323ADA4}"/>
              </a:ext>
            </a:extLst>
          </p:cNvPr>
          <p:cNvSpPr/>
          <p:nvPr/>
        </p:nvSpPr>
        <p:spPr>
          <a:xfrm>
            <a:off x="9351979" y="3578809"/>
            <a:ext cx="179017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961BC-A5B3-4AEE-8635-E20C8CDF4AAF}"/>
              </a:ext>
            </a:extLst>
          </p:cNvPr>
          <p:cNvSpPr/>
          <p:nvPr/>
        </p:nvSpPr>
        <p:spPr>
          <a:xfrm>
            <a:off x="10293106" y="3843210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8D1B1D-814E-4B38-A47E-597C9437E241}"/>
              </a:ext>
            </a:extLst>
          </p:cNvPr>
          <p:cNvSpPr/>
          <p:nvPr/>
        </p:nvSpPr>
        <p:spPr>
          <a:xfrm>
            <a:off x="9981523" y="3351924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C8606-69F2-40EE-AF17-FB77AEA8AB77}"/>
              </a:ext>
            </a:extLst>
          </p:cNvPr>
          <p:cNvSpPr txBox="1"/>
          <p:nvPr/>
        </p:nvSpPr>
        <p:spPr>
          <a:xfrm>
            <a:off x="8869068" y="2137015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histogram</a:t>
            </a:r>
          </a:p>
        </p:txBody>
      </p:sp>
    </p:spTree>
    <p:extLst>
      <p:ext uri="{BB962C8B-B14F-4D97-AF65-F5344CB8AC3E}">
        <p14:creationId xmlns:p14="http://schemas.microsoft.com/office/powerpoint/2010/main" val="1646336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4" name="Picture 2" descr="http://www.vision.caltech.edu/Image_Datasets/Caltech256/images/006.basketball-hoop/006_0029.jpg">
            <a:extLst>
              <a:ext uri="{FF2B5EF4-FFF2-40B4-BE49-F238E27FC236}">
                <a16:creationId xmlns:a16="http://schemas.microsoft.com/office/drawing/2014/main" id="{84F30AA4-61F4-4AC4-8DA7-6CCC94B7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2572543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E3E0B-D012-4012-9321-71B901F53668}"/>
              </a:ext>
            </a:extLst>
          </p:cNvPr>
          <p:cNvSpPr txBox="1"/>
          <p:nvPr/>
        </p:nvSpPr>
        <p:spPr>
          <a:xfrm>
            <a:off x="976120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686E-E69F-4979-866B-FD0C301CACEA}"/>
              </a:ext>
            </a:extLst>
          </p:cNvPr>
          <p:cNvSpPr txBox="1"/>
          <p:nvPr/>
        </p:nvSpPr>
        <p:spPr>
          <a:xfrm>
            <a:off x="9306521" y="3877521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7B553-9089-4116-9D18-63C0E23F6E16}"/>
              </a:ext>
            </a:extLst>
          </p:cNvPr>
          <p:cNvCxnSpPr/>
          <p:nvPr/>
        </p:nvCxnSpPr>
        <p:spPr>
          <a:xfrm flipV="1">
            <a:off x="9218741" y="2624303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5D50F9-748C-4BC7-96FA-DDFD3841BA2B}"/>
              </a:ext>
            </a:extLst>
          </p:cNvPr>
          <p:cNvCxnSpPr>
            <a:cxnSpLocks/>
          </p:cNvCxnSpPr>
          <p:nvPr/>
        </p:nvCxnSpPr>
        <p:spPr>
          <a:xfrm flipV="1">
            <a:off x="9218741" y="3878944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26094-B7BA-4DD7-B578-B32641EC9885}"/>
              </a:ext>
            </a:extLst>
          </p:cNvPr>
          <p:cNvSpPr/>
          <p:nvPr/>
        </p:nvSpPr>
        <p:spPr>
          <a:xfrm>
            <a:off x="9652864" y="2976798"/>
            <a:ext cx="179017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7D28B-824D-4156-BF5D-CCAD095543FB}"/>
              </a:ext>
            </a:extLst>
          </p:cNvPr>
          <p:cNvSpPr/>
          <p:nvPr/>
        </p:nvSpPr>
        <p:spPr>
          <a:xfrm>
            <a:off x="10929271" y="3181181"/>
            <a:ext cx="179017" cy="69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3E21A-08DB-4E1D-B294-EB814D5B02BE}"/>
              </a:ext>
            </a:extLst>
          </p:cNvPr>
          <p:cNvSpPr txBox="1"/>
          <p:nvPr/>
        </p:nvSpPr>
        <p:spPr>
          <a:xfrm rot="16200000">
            <a:off x="8017659" y="3090384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60D0D-025E-42B4-AD11-DDD2C0EBC6BF}"/>
              </a:ext>
            </a:extLst>
          </p:cNvPr>
          <p:cNvSpPr/>
          <p:nvPr/>
        </p:nvSpPr>
        <p:spPr>
          <a:xfrm>
            <a:off x="10610772" y="3460736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9A68C-26A2-4BA5-A7D7-798C1323ADA4}"/>
              </a:ext>
            </a:extLst>
          </p:cNvPr>
          <p:cNvSpPr/>
          <p:nvPr/>
        </p:nvSpPr>
        <p:spPr>
          <a:xfrm>
            <a:off x="9351979" y="3578809"/>
            <a:ext cx="179017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961BC-A5B3-4AEE-8635-E20C8CDF4AAF}"/>
              </a:ext>
            </a:extLst>
          </p:cNvPr>
          <p:cNvSpPr/>
          <p:nvPr/>
        </p:nvSpPr>
        <p:spPr>
          <a:xfrm>
            <a:off x="10293106" y="3843210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8D1B1D-814E-4B38-A47E-597C9437E241}"/>
              </a:ext>
            </a:extLst>
          </p:cNvPr>
          <p:cNvSpPr/>
          <p:nvPr/>
        </p:nvSpPr>
        <p:spPr>
          <a:xfrm>
            <a:off x="9981523" y="3351924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C8606-69F2-40EE-AF17-FB77AEA8AB77}"/>
              </a:ext>
            </a:extLst>
          </p:cNvPr>
          <p:cNvSpPr txBox="1"/>
          <p:nvPr/>
        </p:nvSpPr>
        <p:spPr>
          <a:xfrm>
            <a:off x="8869068" y="2137015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histogram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85F38-CCA1-435E-A040-0DB49BD0A55E}"/>
              </a:ext>
            </a:extLst>
          </p:cNvPr>
          <p:cNvSpPr txBox="1"/>
          <p:nvPr/>
        </p:nvSpPr>
        <p:spPr>
          <a:xfrm>
            <a:off x="9076413" y="5245707"/>
            <a:ext cx="2253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Classifier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B70091-DDF1-4D9D-ACC6-1AFF6C1C45D9}"/>
              </a:ext>
            </a:extLst>
          </p:cNvPr>
          <p:cNvSpPr/>
          <p:nvPr/>
        </p:nvSpPr>
        <p:spPr>
          <a:xfrm>
            <a:off x="9615055" y="4793714"/>
            <a:ext cx="1175804" cy="31532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1123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06D-34FF-400F-B9B7-288A1BE7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bag of visual words: end to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3F4E6-3759-4C95-A77D-D398A016F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pic>
        <p:nvPicPr>
          <p:cNvPr id="4" name="Picture 2" descr="http://www.vision.caltech.edu/Image_Datasets/Caltech256/images/006.basketball-hoop/006_0029.jpg">
            <a:extLst>
              <a:ext uri="{FF2B5EF4-FFF2-40B4-BE49-F238E27FC236}">
                <a16:creationId xmlns:a16="http://schemas.microsoft.com/office/drawing/2014/main" id="{84F30AA4-61F4-4AC4-8DA7-6CCC94B7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2572543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E3E0B-D012-4012-9321-71B901F53668}"/>
              </a:ext>
            </a:extLst>
          </p:cNvPr>
          <p:cNvSpPr txBox="1"/>
          <p:nvPr/>
        </p:nvSpPr>
        <p:spPr>
          <a:xfrm>
            <a:off x="976120" y="2130998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686E-E69F-4979-866B-FD0C301CACEA}"/>
              </a:ext>
            </a:extLst>
          </p:cNvPr>
          <p:cNvSpPr txBox="1"/>
          <p:nvPr/>
        </p:nvSpPr>
        <p:spPr>
          <a:xfrm>
            <a:off x="9306521" y="3877521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Cluster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7B553-9089-4116-9D18-63C0E23F6E16}"/>
              </a:ext>
            </a:extLst>
          </p:cNvPr>
          <p:cNvCxnSpPr/>
          <p:nvPr/>
        </p:nvCxnSpPr>
        <p:spPr>
          <a:xfrm flipV="1">
            <a:off x="9218741" y="2624303"/>
            <a:ext cx="0" cy="125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5D50F9-748C-4BC7-96FA-DDFD3841BA2B}"/>
              </a:ext>
            </a:extLst>
          </p:cNvPr>
          <p:cNvCxnSpPr>
            <a:cxnSpLocks/>
          </p:cNvCxnSpPr>
          <p:nvPr/>
        </p:nvCxnSpPr>
        <p:spPr>
          <a:xfrm flipV="1">
            <a:off x="9218741" y="3878944"/>
            <a:ext cx="2160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826094-B7BA-4DD7-B578-B32641EC9885}"/>
              </a:ext>
            </a:extLst>
          </p:cNvPr>
          <p:cNvSpPr/>
          <p:nvPr/>
        </p:nvSpPr>
        <p:spPr>
          <a:xfrm>
            <a:off x="9652864" y="2976798"/>
            <a:ext cx="179017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7D28B-824D-4156-BF5D-CCAD095543FB}"/>
              </a:ext>
            </a:extLst>
          </p:cNvPr>
          <p:cNvSpPr/>
          <p:nvPr/>
        </p:nvSpPr>
        <p:spPr>
          <a:xfrm>
            <a:off x="10929271" y="3181181"/>
            <a:ext cx="179017" cy="69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3E21A-08DB-4E1D-B294-EB814D5B02BE}"/>
              </a:ext>
            </a:extLst>
          </p:cNvPr>
          <p:cNvSpPr txBox="1"/>
          <p:nvPr/>
        </p:nvSpPr>
        <p:spPr>
          <a:xfrm rot="16200000">
            <a:off x="8017659" y="3090384"/>
            <a:ext cx="1828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% of patches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60D0D-025E-42B4-AD11-DDD2C0EBC6BF}"/>
              </a:ext>
            </a:extLst>
          </p:cNvPr>
          <p:cNvSpPr/>
          <p:nvPr/>
        </p:nvSpPr>
        <p:spPr>
          <a:xfrm>
            <a:off x="10610772" y="3460736"/>
            <a:ext cx="179017" cy="41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9A68C-26A2-4BA5-A7D7-798C1323ADA4}"/>
              </a:ext>
            </a:extLst>
          </p:cNvPr>
          <p:cNvSpPr/>
          <p:nvPr/>
        </p:nvSpPr>
        <p:spPr>
          <a:xfrm>
            <a:off x="9351979" y="3578809"/>
            <a:ext cx="179017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961BC-A5B3-4AEE-8635-E20C8CDF4AAF}"/>
              </a:ext>
            </a:extLst>
          </p:cNvPr>
          <p:cNvSpPr/>
          <p:nvPr/>
        </p:nvSpPr>
        <p:spPr>
          <a:xfrm>
            <a:off x="10293106" y="3843210"/>
            <a:ext cx="180000" cy="3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8D1B1D-814E-4B38-A47E-597C9437E241}"/>
              </a:ext>
            </a:extLst>
          </p:cNvPr>
          <p:cNvSpPr/>
          <p:nvPr/>
        </p:nvSpPr>
        <p:spPr>
          <a:xfrm>
            <a:off x="9981523" y="3351924"/>
            <a:ext cx="179017" cy="53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C8606-69F2-40EE-AF17-FB77AEA8AB77}"/>
              </a:ext>
            </a:extLst>
          </p:cNvPr>
          <p:cNvSpPr txBox="1"/>
          <p:nvPr/>
        </p:nvSpPr>
        <p:spPr>
          <a:xfrm>
            <a:off x="8869068" y="2137015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new testing histogram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85F38-CCA1-435E-A040-0DB49BD0A55E}"/>
              </a:ext>
            </a:extLst>
          </p:cNvPr>
          <p:cNvSpPr txBox="1"/>
          <p:nvPr/>
        </p:nvSpPr>
        <p:spPr>
          <a:xfrm>
            <a:off x="9076413" y="5245707"/>
            <a:ext cx="22530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Classifier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B70091-DDF1-4D9D-ACC6-1AFF6C1C45D9}"/>
              </a:ext>
            </a:extLst>
          </p:cNvPr>
          <p:cNvSpPr/>
          <p:nvPr/>
        </p:nvSpPr>
        <p:spPr>
          <a:xfrm>
            <a:off x="9615055" y="4793714"/>
            <a:ext cx="1175804" cy="31532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3CE06-F076-4C87-9BCE-983C2C8545BF}"/>
              </a:ext>
            </a:extLst>
          </p:cNvPr>
          <p:cNvSpPr txBox="1"/>
          <p:nvPr/>
        </p:nvSpPr>
        <p:spPr>
          <a:xfrm>
            <a:off x="9544326" y="6255472"/>
            <a:ext cx="12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Prediction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1CCCE85-D4F9-4F7A-BD88-4A9596735AC3}"/>
              </a:ext>
            </a:extLst>
          </p:cNvPr>
          <p:cNvSpPr/>
          <p:nvPr/>
        </p:nvSpPr>
        <p:spPr>
          <a:xfrm>
            <a:off x="9603424" y="5823346"/>
            <a:ext cx="1175804" cy="31532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9116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4C94-109A-425F-ACA1-4728735F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4488-AD17-4E75-B13A-0AEF2EEB9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We’ve got a nice strategy, but…</a:t>
            </a:r>
          </a:p>
          <a:p>
            <a:pPr lvl="1"/>
            <a:r>
              <a:rPr lang="en-GB" dirty="0"/>
              <a:t>“Find each of the clusters, give them </a:t>
            </a:r>
            <a:br>
              <a:rPr lang="en-GB" dirty="0"/>
            </a:br>
            <a:r>
              <a:rPr lang="en-GB" dirty="0"/>
              <a:t>each a unique number, e.g., {1, 2, 3, 4, 5, 6}”</a:t>
            </a:r>
          </a:p>
          <a:p>
            <a:r>
              <a:rPr lang="en-GB" dirty="0"/>
              <a:t>This might be OK for us to do visually…</a:t>
            </a:r>
          </a:p>
          <a:p>
            <a:r>
              <a:rPr lang="en-GB" dirty="0"/>
              <a:t>…But what about doing it automatically…</a:t>
            </a:r>
          </a:p>
          <a:p>
            <a:r>
              <a:rPr lang="en-GB" dirty="0"/>
              <a:t>…And what if the clusters aren’t as neat…</a:t>
            </a:r>
          </a:p>
          <a:p>
            <a:r>
              <a:rPr lang="en-GB" dirty="0"/>
              <a:t>…And what if the space is high-dimensional, and we can’t see what’s going on…</a:t>
            </a:r>
          </a:p>
          <a:p>
            <a:r>
              <a:rPr lang="en-GB" dirty="0"/>
              <a:t>In the more general case: this simple-sounding problem… is hard!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B9D4EA-B440-4619-97C7-94009EDE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68" y="1802448"/>
            <a:ext cx="2133424" cy="159945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BF028F-2B04-403B-A27A-E5D51EA90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66" y="1803814"/>
            <a:ext cx="2133424" cy="15994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1BAA0E-BE01-43E0-A312-4151DA532791}"/>
              </a:ext>
            </a:extLst>
          </p:cNvPr>
          <p:cNvSpPr/>
          <p:nvPr/>
        </p:nvSpPr>
        <p:spPr>
          <a:xfrm>
            <a:off x="9191134" y="2479250"/>
            <a:ext cx="211934" cy="18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645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24B8-82AE-43D3-8FD1-891785AF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DDBF-B23B-48E1-A480-5D99D8AF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was the focus of the reading from Lantz </a:t>
            </a:r>
          </a:p>
          <a:p>
            <a:pPr lvl="1"/>
            <a:r>
              <a:rPr lang="en-GB" dirty="0"/>
              <a:t>[Make time to have a look if you didn’t do it]</a:t>
            </a:r>
          </a:p>
          <a:p>
            <a:r>
              <a:rPr lang="en-GB" dirty="0"/>
              <a:t>K-means: an algorithm for identifying clusters in a big collection of data</a:t>
            </a:r>
          </a:p>
          <a:p>
            <a:r>
              <a:rPr lang="en-GB" dirty="0"/>
              <a:t>Sounds amazing!</a:t>
            </a:r>
          </a:p>
          <a:p>
            <a:r>
              <a:rPr lang="en-GB" dirty="0"/>
              <a:t>But… You have to tell it how many clusters it’s looking for… (You have to set the value of K)</a:t>
            </a:r>
          </a:p>
          <a:p>
            <a:r>
              <a:rPr lang="en-GB" dirty="0"/>
              <a:t>Oh…</a:t>
            </a:r>
          </a:p>
          <a:p>
            <a:r>
              <a:rPr lang="en-GB" dirty="0"/>
              <a:t>But there are ways to try and figure out a good K value by experiment</a:t>
            </a:r>
          </a:p>
        </p:txBody>
      </p:sp>
    </p:spTree>
    <p:extLst>
      <p:ext uri="{BB962C8B-B14F-4D97-AF65-F5344CB8AC3E}">
        <p14:creationId xmlns:p14="http://schemas.microsoft.com/office/powerpoint/2010/main" val="3005467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24B8-82AE-43D3-8FD1-891785AF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EDDBF-B23B-48E1-A480-5D99D8AF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Randomly guess the locations of the centres of each cluster, then: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Assign each point to the closest cluster centre (using Euclidean distance)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Calculate the average of all the points associated with each cluster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Use the results to update your estimate of the centre of each cluster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Repeat a good* number of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4B66C-C95B-4068-8DBC-E3652EA96843}"/>
              </a:ext>
            </a:extLst>
          </p:cNvPr>
          <p:cNvSpPr/>
          <p:nvPr/>
        </p:nvSpPr>
        <p:spPr>
          <a:xfrm>
            <a:off x="9594132" y="6422679"/>
            <a:ext cx="253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 We’ll come back to this</a:t>
            </a:r>
          </a:p>
        </p:txBody>
      </p:sp>
    </p:spTree>
    <p:extLst>
      <p:ext uri="{BB962C8B-B14F-4D97-AF65-F5344CB8AC3E}">
        <p14:creationId xmlns:p14="http://schemas.microsoft.com/office/powerpoint/2010/main" val="39794801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952D-5C79-4514-93E3-7188FABD3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look at the algorithm in operation on our synthetic data</a:t>
            </a:r>
          </a:p>
          <a:p>
            <a:r>
              <a:rPr lang="en-GB" dirty="0"/>
              <a:t>All the basketball image plus all the baseball images</a:t>
            </a:r>
          </a:p>
          <a:p>
            <a:endParaRPr lang="en-GB" dirty="0"/>
          </a:p>
          <a:p>
            <a:r>
              <a:rPr lang="en-GB" dirty="0"/>
              <a:t>We’ve looked carefully at the distribution in previous slides and we know K=6 is a good choice…</a:t>
            </a:r>
          </a:p>
          <a:p>
            <a:r>
              <a:rPr lang="en-GB" dirty="0"/>
              <a:t>…So we’ll initialise the algorithm with 6 randomly guesses cluster centres</a:t>
            </a:r>
          </a:p>
        </p:txBody>
      </p:sp>
    </p:spTree>
    <p:extLst>
      <p:ext uri="{BB962C8B-B14F-4D97-AF65-F5344CB8AC3E}">
        <p14:creationId xmlns:p14="http://schemas.microsoft.com/office/powerpoint/2010/main" val="3120965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10D-96E5-4E74-A8B9-743CE37A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K-means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F7BC4-33B4-4A9F-BB5D-B0E22164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388305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25708</TotalTime>
  <Words>4113</Words>
  <Application>Microsoft Office PowerPoint</Application>
  <PresentationFormat>Widescreen</PresentationFormat>
  <Paragraphs>528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6" baseType="lpstr">
      <vt:lpstr>Arial</vt:lpstr>
      <vt:lpstr>Calibri</vt:lpstr>
      <vt:lpstr>Calibri Light</vt:lpstr>
      <vt:lpstr>Courier New</vt:lpstr>
      <vt:lpstr>Office Theme</vt:lpstr>
      <vt:lpstr>Artificial Intelligence</vt:lpstr>
      <vt:lpstr>Overview</vt:lpstr>
      <vt:lpstr>Second term topics: details</vt:lpstr>
      <vt:lpstr>Last week’s reading</vt:lpstr>
      <vt:lpstr>Exam preparation questions</vt:lpstr>
      <vt:lpstr>Local gradients plus pixels</vt:lpstr>
      <vt:lpstr>Local gradients without pixels</vt:lpstr>
      <vt:lpstr>Local gradients</vt:lpstr>
      <vt:lpstr>Build a histogram of oriented gradients</vt:lpstr>
      <vt:lpstr>Build a histogram of oriented gradients</vt:lpstr>
      <vt:lpstr>Build a histogram of oriented gradients</vt:lpstr>
      <vt:lpstr>Build a histogram of oriented gradients</vt:lpstr>
      <vt:lpstr>Build a histogram of oriented gradients</vt:lpstr>
      <vt:lpstr>Invariance</vt:lpstr>
      <vt:lpstr>Image classification: scenario 1</vt:lpstr>
      <vt:lpstr>Faces montage from labs</vt:lpstr>
      <vt:lpstr>Faces montage from labs</vt:lpstr>
      <vt:lpstr>Image classification: scenario 2</vt:lpstr>
      <vt:lpstr>Caltech 101/256</vt:lpstr>
      <vt:lpstr>Caltech 101/256: “basketball” class</vt:lpstr>
      <vt:lpstr>Caltech 101/256: “baseball” class</vt:lpstr>
      <vt:lpstr>Extract patch-based features</vt:lpstr>
      <vt:lpstr>Extract patch-based features</vt:lpstr>
      <vt:lpstr>Extract patch-based features</vt:lpstr>
      <vt:lpstr>Extract patch-based features</vt:lpstr>
      <vt:lpstr>How to proceed?</vt:lpstr>
      <vt:lpstr>Simulated example</vt:lpstr>
      <vt:lpstr>(If it helps…)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Distribution of patch features (basketball)</vt:lpstr>
      <vt:lpstr>Ideas</vt:lpstr>
      <vt:lpstr>Ideas</vt:lpstr>
      <vt:lpstr>Ideas</vt:lpstr>
      <vt:lpstr>Ideas</vt:lpstr>
      <vt:lpstr>Problems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Distribution of patch features (baseball)</vt:lpstr>
      <vt:lpstr>Ideas</vt:lpstr>
      <vt:lpstr>Ideas</vt:lpstr>
      <vt:lpstr>Ideas</vt:lpstr>
      <vt:lpstr>Ideas</vt:lpstr>
      <vt:lpstr>Ideas</vt:lpstr>
      <vt:lpstr>Ideas</vt:lpstr>
      <vt:lpstr>“Visual words”</vt:lpstr>
      <vt:lpstr>A “bag”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A bag of visual words: end to end</vt:lpstr>
      <vt:lpstr>Problems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</vt:lpstr>
      <vt:lpstr>The K-means algorithm in Matlab</vt:lpstr>
      <vt:lpstr>Choosing K</vt:lpstr>
      <vt:lpstr>Choosing K</vt:lpstr>
      <vt:lpstr>Choosing K</vt:lpstr>
      <vt:lpstr>Elbow plots in Matlab</vt:lpstr>
      <vt:lpstr>The elbow method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Elbow plot results</vt:lpstr>
      <vt:lpstr>K-Means: other considerations</vt:lpstr>
      <vt:lpstr>K-Means: unsupervised learning</vt:lpstr>
      <vt:lpstr>BOVW: other considerations</vt:lpstr>
      <vt:lpstr>BOVW: other considerations</vt:lpstr>
      <vt:lpstr>BOVW: other considerations</vt:lpstr>
      <vt:lpstr>Reading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darby</dc:creator>
  <cp:lastModifiedBy>john darby</cp:lastModifiedBy>
  <cp:revision>1158</cp:revision>
  <dcterms:created xsi:type="dcterms:W3CDTF">2018-09-30T05:00:41Z</dcterms:created>
  <dcterms:modified xsi:type="dcterms:W3CDTF">2019-02-22T11:01:10Z</dcterms:modified>
</cp:coreProperties>
</file>